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308" r:id="rId2"/>
    <p:sldId id="365" r:id="rId3"/>
    <p:sldId id="366" r:id="rId4"/>
    <p:sldId id="367" r:id="rId5"/>
    <p:sldId id="368" r:id="rId6"/>
    <p:sldId id="369" r:id="rId7"/>
    <p:sldId id="370" r:id="rId8"/>
    <p:sldId id="352" r:id="rId9"/>
    <p:sldId id="343" r:id="rId10"/>
    <p:sldId id="373" r:id="rId11"/>
    <p:sldId id="351" r:id="rId12"/>
    <p:sldId id="341" r:id="rId13"/>
    <p:sldId id="355" r:id="rId14"/>
    <p:sldId id="357" r:id="rId15"/>
    <p:sldId id="363" r:id="rId16"/>
    <p:sldId id="362" r:id="rId17"/>
    <p:sldId id="337" r:id="rId18"/>
    <p:sldId id="338" r:id="rId19"/>
    <p:sldId id="358" r:id="rId20"/>
    <p:sldId id="360" r:id="rId21"/>
    <p:sldId id="339" r:id="rId22"/>
    <p:sldId id="371" r:id="rId23"/>
    <p:sldId id="372" r:id="rId24"/>
    <p:sldId id="348" r:id="rId25"/>
    <p:sldId id="349" r:id="rId26"/>
    <p:sldId id="350" r:id="rId27"/>
    <p:sldId id="354" r:id="rId28"/>
    <p:sldId id="364" r:id="rId29"/>
    <p:sldId id="335" r:id="rId30"/>
    <p:sldId id="28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33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DBBDB-372F-4E4B-9013-F5CA330ED72C}" type="datetimeFigureOut">
              <a:rPr lang="en-US" smtClean="0"/>
              <a:pPr/>
              <a:t>3/15/2018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C14CD-20BC-4965-BEDD-B21A420A5302}" type="slidenum">
              <a:rPr lang="en-US" smtClean="0"/>
              <a:pPr/>
              <a:t>‹#›</a:t>
            </a:fld>
            <a:endParaRPr lang="en-US"/>
          </a:p>
        </p:txBody>
      </p:sp>
    </p:spTree>
    <p:extLst>
      <p:ext uri="{BB962C8B-B14F-4D97-AF65-F5344CB8AC3E}">
        <p14:creationId xmlns:p14="http://schemas.microsoft.com/office/powerpoint/2010/main" xmlns="" val="2394243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C14CD-20BC-4965-BEDD-B21A420A5302}" type="slidenum">
              <a:rPr lang="en-US" smtClean="0"/>
              <a:pPr/>
              <a:t>2</a:t>
            </a:fld>
            <a:endParaRPr lang="en-US"/>
          </a:p>
        </p:txBody>
      </p:sp>
    </p:spTree>
    <p:extLst>
      <p:ext uri="{BB962C8B-B14F-4D97-AF65-F5344CB8AC3E}">
        <p14:creationId xmlns:p14="http://schemas.microsoft.com/office/powerpoint/2010/main" xmlns="" val="3311519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C14CD-20BC-4965-BEDD-B21A420A5302}" type="slidenum">
              <a:rPr lang="en-US" smtClean="0"/>
              <a:pPr/>
              <a:t>12</a:t>
            </a:fld>
            <a:endParaRPr lang="en-US"/>
          </a:p>
        </p:txBody>
      </p:sp>
    </p:spTree>
    <p:extLst>
      <p:ext uri="{BB962C8B-B14F-4D97-AF65-F5344CB8AC3E}">
        <p14:creationId xmlns:p14="http://schemas.microsoft.com/office/powerpoint/2010/main" xmlns="" val="3311519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C14CD-20BC-4965-BEDD-B21A420A5302}" type="slidenum">
              <a:rPr lang="en-US" smtClean="0"/>
              <a:pPr/>
              <a:t>13</a:t>
            </a:fld>
            <a:endParaRPr lang="en-US"/>
          </a:p>
        </p:txBody>
      </p:sp>
    </p:spTree>
    <p:extLst>
      <p:ext uri="{BB962C8B-B14F-4D97-AF65-F5344CB8AC3E}">
        <p14:creationId xmlns:p14="http://schemas.microsoft.com/office/powerpoint/2010/main" xmlns="" val="3311519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C14CD-20BC-4965-BEDD-B21A420A5302}" type="slidenum">
              <a:rPr lang="en-US" smtClean="0"/>
              <a:pPr/>
              <a:t>14</a:t>
            </a:fld>
            <a:endParaRPr lang="en-US"/>
          </a:p>
        </p:txBody>
      </p:sp>
    </p:spTree>
    <p:extLst>
      <p:ext uri="{BB962C8B-B14F-4D97-AF65-F5344CB8AC3E}">
        <p14:creationId xmlns:p14="http://schemas.microsoft.com/office/powerpoint/2010/main" xmlns="" val="3311519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C14CD-20BC-4965-BEDD-B21A420A5302}" type="slidenum">
              <a:rPr lang="en-US" smtClean="0"/>
              <a:pPr/>
              <a:t>15</a:t>
            </a:fld>
            <a:endParaRPr lang="en-US"/>
          </a:p>
        </p:txBody>
      </p:sp>
    </p:spTree>
    <p:extLst>
      <p:ext uri="{BB962C8B-B14F-4D97-AF65-F5344CB8AC3E}">
        <p14:creationId xmlns:p14="http://schemas.microsoft.com/office/powerpoint/2010/main" xmlns="" val="3311519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C14CD-20BC-4965-BEDD-B21A420A5302}" type="slidenum">
              <a:rPr lang="en-US" smtClean="0"/>
              <a:pPr/>
              <a:t>16</a:t>
            </a:fld>
            <a:endParaRPr lang="en-US"/>
          </a:p>
        </p:txBody>
      </p:sp>
    </p:spTree>
    <p:extLst>
      <p:ext uri="{BB962C8B-B14F-4D97-AF65-F5344CB8AC3E}">
        <p14:creationId xmlns:p14="http://schemas.microsoft.com/office/powerpoint/2010/main" xmlns="" val="3311519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C14CD-20BC-4965-BEDD-B21A420A5302}" type="slidenum">
              <a:rPr lang="en-US" smtClean="0"/>
              <a:pPr/>
              <a:t>17</a:t>
            </a:fld>
            <a:endParaRPr lang="en-US"/>
          </a:p>
        </p:txBody>
      </p:sp>
    </p:spTree>
    <p:extLst>
      <p:ext uri="{BB962C8B-B14F-4D97-AF65-F5344CB8AC3E}">
        <p14:creationId xmlns:p14="http://schemas.microsoft.com/office/powerpoint/2010/main" xmlns="" val="3311519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C14CD-20BC-4965-BEDD-B21A420A5302}" type="slidenum">
              <a:rPr lang="en-US" smtClean="0"/>
              <a:pPr/>
              <a:t>18</a:t>
            </a:fld>
            <a:endParaRPr lang="en-US"/>
          </a:p>
        </p:txBody>
      </p:sp>
    </p:spTree>
    <p:extLst>
      <p:ext uri="{BB962C8B-B14F-4D97-AF65-F5344CB8AC3E}">
        <p14:creationId xmlns:p14="http://schemas.microsoft.com/office/powerpoint/2010/main" xmlns="" val="3311519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C14CD-20BC-4965-BEDD-B21A420A5302}" type="slidenum">
              <a:rPr lang="en-US" smtClean="0"/>
              <a:pPr/>
              <a:t>19</a:t>
            </a:fld>
            <a:endParaRPr lang="en-US"/>
          </a:p>
        </p:txBody>
      </p:sp>
    </p:spTree>
    <p:extLst>
      <p:ext uri="{BB962C8B-B14F-4D97-AF65-F5344CB8AC3E}">
        <p14:creationId xmlns:p14="http://schemas.microsoft.com/office/powerpoint/2010/main" xmlns="" val="3311519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C14CD-20BC-4965-BEDD-B21A420A5302}" type="slidenum">
              <a:rPr lang="en-US" smtClean="0"/>
              <a:pPr/>
              <a:t>20</a:t>
            </a:fld>
            <a:endParaRPr lang="en-US"/>
          </a:p>
        </p:txBody>
      </p:sp>
    </p:spTree>
    <p:extLst>
      <p:ext uri="{BB962C8B-B14F-4D97-AF65-F5344CB8AC3E}">
        <p14:creationId xmlns:p14="http://schemas.microsoft.com/office/powerpoint/2010/main" xmlns="" val="3311519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C14CD-20BC-4965-BEDD-B21A420A5302}" type="slidenum">
              <a:rPr lang="en-US" smtClean="0"/>
              <a:pPr/>
              <a:t>21</a:t>
            </a:fld>
            <a:endParaRPr lang="en-US"/>
          </a:p>
        </p:txBody>
      </p:sp>
    </p:spTree>
    <p:extLst>
      <p:ext uri="{BB962C8B-B14F-4D97-AF65-F5344CB8AC3E}">
        <p14:creationId xmlns:p14="http://schemas.microsoft.com/office/powerpoint/2010/main" xmlns="" val="3311519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C14CD-20BC-4965-BEDD-B21A420A5302}" type="slidenum">
              <a:rPr lang="en-US" smtClean="0"/>
              <a:pPr/>
              <a:t>3</a:t>
            </a:fld>
            <a:endParaRPr lang="en-US"/>
          </a:p>
        </p:txBody>
      </p:sp>
    </p:spTree>
    <p:extLst>
      <p:ext uri="{BB962C8B-B14F-4D97-AF65-F5344CB8AC3E}">
        <p14:creationId xmlns:p14="http://schemas.microsoft.com/office/powerpoint/2010/main" xmlns="" val="3311519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C14CD-20BC-4965-BEDD-B21A420A5302}" type="slidenum">
              <a:rPr lang="en-US" smtClean="0"/>
              <a:pPr/>
              <a:t>22</a:t>
            </a:fld>
            <a:endParaRPr lang="en-US"/>
          </a:p>
        </p:txBody>
      </p:sp>
    </p:spTree>
    <p:extLst>
      <p:ext uri="{BB962C8B-B14F-4D97-AF65-F5344CB8AC3E}">
        <p14:creationId xmlns:p14="http://schemas.microsoft.com/office/powerpoint/2010/main" xmlns="" val="3311519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C14CD-20BC-4965-BEDD-B21A420A5302}" type="slidenum">
              <a:rPr lang="en-US" smtClean="0"/>
              <a:pPr/>
              <a:t>23</a:t>
            </a:fld>
            <a:endParaRPr lang="en-US"/>
          </a:p>
        </p:txBody>
      </p:sp>
    </p:spTree>
    <p:extLst>
      <p:ext uri="{BB962C8B-B14F-4D97-AF65-F5344CB8AC3E}">
        <p14:creationId xmlns:p14="http://schemas.microsoft.com/office/powerpoint/2010/main" xmlns="" val="3311519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C14CD-20BC-4965-BEDD-B21A420A5302}" type="slidenum">
              <a:rPr lang="en-US" smtClean="0"/>
              <a:pPr/>
              <a:t>24</a:t>
            </a:fld>
            <a:endParaRPr lang="en-US"/>
          </a:p>
        </p:txBody>
      </p:sp>
    </p:spTree>
    <p:extLst>
      <p:ext uri="{BB962C8B-B14F-4D97-AF65-F5344CB8AC3E}">
        <p14:creationId xmlns:p14="http://schemas.microsoft.com/office/powerpoint/2010/main" xmlns="" val="3311519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C14CD-20BC-4965-BEDD-B21A420A5302}" type="slidenum">
              <a:rPr lang="en-US" smtClean="0"/>
              <a:pPr/>
              <a:t>25</a:t>
            </a:fld>
            <a:endParaRPr lang="en-US"/>
          </a:p>
        </p:txBody>
      </p:sp>
    </p:spTree>
    <p:extLst>
      <p:ext uri="{BB962C8B-B14F-4D97-AF65-F5344CB8AC3E}">
        <p14:creationId xmlns:p14="http://schemas.microsoft.com/office/powerpoint/2010/main" xmlns="" val="3311519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C14CD-20BC-4965-BEDD-B21A420A5302}" type="slidenum">
              <a:rPr lang="en-US" smtClean="0"/>
              <a:pPr/>
              <a:t>26</a:t>
            </a:fld>
            <a:endParaRPr lang="en-US"/>
          </a:p>
        </p:txBody>
      </p:sp>
    </p:spTree>
    <p:extLst>
      <p:ext uri="{BB962C8B-B14F-4D97-AF65-F5344CB8AC3E}">
        <p14:creationId xmlns:p14="http://schemas.microsoft.com/office/powerpoint/2010/main" xmlns="" val="3311519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C14CD-20BC-4965-BEDD-B21A420A5302}" type="slidenum">
              <a:rPr lang="en-US" smtClean="0"/>
              <a:pPr/>
              <a:t>27</a:t>
            </a:fld>
            <a:endParaRPr lang="en-US"/>
          </a:p>
        </p:txBody>
      </p:sp>
    </p:spTree>
    <p:extLst>
      <p:ext uri="{BB962C8B-B14F-4D97-AF65-F5344CB8AC3E}">
        <p14:creationId xmlns:p14="http://schemas.microsoft.com/office/powerpoint/2010/main" xmlns="" val="3311519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C14CD-20BC-4965-BEDD-B21A420A5302}" type="slidenum">
              <a:rPr lang="en-US" smtClean="0"/>
              <a:pPr/>
              <a:t>4</a:t>
            </a:fld>
            <a:endParaRPr lang="en-US"/>
          </a:p>
        </p:txBody>
      </p:sp>
    </p:spTree>
    <p:extLst>
      <p:ext uri="{BB962C8B-B14F-4D97-AF65-F5344CB8AC3E}">
        <p14:creationId xmlns:p14="http://schemas.microsoft.com/office/powerpoint/2010/main" xmlns="" val="3311519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C14CD-20BC-4965-BEDD-B21A420A5302}" type="slidenum">
              <a:rPr lang="en-US" smtClean="0"/>
              <a:pPr/>
              <a:t>5</a:t>
            </a:fld>
            <a:endParaRPr lang="en-US"/>
          </a:p>
        </p:txBody>
      </p:sp>
    </p:spTree>
    <p:extLst>
      <p:ext uri="{BB962C8B-B14F-4D97-AF65-F5344CB8AC3E}">
        <p14:creationId xmlns:p14="http://schemas.microsoft.com/office/powerpoint/2010/main" xmlns="" val="3311519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C14CD-20BC-4965-BEDD-B21A420A5302}" type="slidenum">
              <a:rPr lang="en-US" smtClean="0"/>
              <a:pPr/>
              <a:t>6</a:t>
            </a:fld>
            <a:endParaRPr lang="en-US"/>
          </a:p>
        </p:txBody>
      </p:sp>
    </p:spTree>
    <p:extLst>
      <p:ext uri="{BB962C8B-B14F-4D97-AF65-F5344CB8AC3E}">
        <p14:creationId xmlns:p14="http://schemas.microsoft.com/office/powerpoint/2010/main" xmlns="" val="3311519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C14CD-20BC-4965-BEDD-B21A420A5302}" type="slidenum">
              <a:rPr lang="en-US" smtClean="0"/>
              <a:pPr/>
              <a:t>7</a:t>
            </a:fld>
            <a:endParaRPr lang="en-US"/>
          </a:p>
        </p:txBody>
      </p:sp>
    </p:spTree>
    <p:extLst>
      <p:ext uri="{BB962C8B-B14F-4D97-AF65-F5344CB8AC3E}">
        <p14:creationId xmlns:p14="http://schemas.microsoft.com/office/powerpoint/2010/main" xmlns="" val="3311519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C14CD-20BC-4965-BEDD-B21A420A5302}" type="slidenum">
              <a:rPr lang="en-US" smtClean="0"/>
              <a:pPr/>
              <a:t>8</a:t>
            </a:fld>
            <a:endParaRPr lang="en-US"/>
          </a:p>
        </p:txBody>
      </p:sp>
    </p:spTree>
    <p:extLst>
      <p:ext uri="{BB962C8B-B14F-4D97-AF65-F5344CB8AC3E}">
        <p14:creationId xmlns:p14="http://schemas.microsoft.com/office/powerpoint/2010/main" xmlns="" val="3311519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C14CD-20BC-4965-BEDD-B21A420A5302}" type="slidenum">
              <a:rPr lang="en-US" smtClean="0"/>
              <a:pPr/>
              <a:t>9</a:t>
            </a:fld>
            <a:endParaRPr lang="en-US"/>
          </a:p>
        </p:txBody>
      </p:sp>
    </p:spTree>
    <p:extLst>
      <p:ext uri="{BB962C8B-B14F-4D97-AF65-F5344CB8AC3E}">
        <p14:creationId xmlns:p14="http://schemas.microsoft.com/office/powerpoint/2010/main" xmlns="" val="3311519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C14CD-20BC-4965-BEDD-B21A420A5302}" type="slidenum">
              <a:rPr lang="en-US" smtClean="0"/>
              <a:pPr/>
              <a:t>11</a:t>
            </a:fld>
            <a:endParaRPr lang="en-US"/>
          </a:p>
        </p:txBody>
      </p:sp>
    </p:spTree>
    <p:extLst>
      <p:ext uri="{BB962C8B-B14F-4D97-AF65-F5344CB8AC3E}">
        <p14:creationId xmlns:p14="http://schemas.microsoft.com/office/powerpoint/2010/main" xmlns="" val="3311519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AA4852-87D3-40D2-B84D-BB2E145C0EB6}"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685D5-2D46-4910-9F36-3DD89F45C903}" type="slidenum">
              <a:rPr lang="en-US" smtClean="0"/>
              <a:pPr/>
              <a:t>‹#›</a:t>
            </a:fld>
            <a:endParaRPr lang="en-US"/>
          </a:p>
        </p:txBody>
      </p:sp>
    </p:spTree>
    <p:extLst>
      <p:ext uri="{BB962C8B-B14F-4D97-AF65-F5344CB8AC3E}">
        <p14:creationId xmlns:p14="http://schemas.microsoft.com/office/powerpoint/2010/main" xmlns="" val="427720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A4852-87D3-40D2-B84D-BB2E145C0EB6}"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685D5-2D46-4910-9F36-3DD89F45C903}" type="slidenum">
              <a:rPr lang="en-US" smtClean="0"/>
              <a:pPr/>
              <a:t>‹#›</a:t>
            </a:fld>
            <a:endParaRPr lang="en-US"/>
          </a:p>
        </p:txBody>
      </p:sp>
    </p:spTree>
    <p:extLst>
      <p:ext uri="{BB962C8B-B14F-4D97-AF65-F5344CB8AC3E}">
        <p14:creationId xmlns:p14="http://schemas.microsoft.com/office/powerpoint/2010/main" xmlns="" val="310322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A4852-87D3-40D2-B84D-BB2E145C0EB6}"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685D5-2D46-4910-9F36-3DD89F45C903}" type="slidenum">
              <a:rPr lang="en-US" smtClean="0"/>
              <a:pPr/>
              <a:t>‹#›</a:t>
            </a:fld>
            <a:endParaRPr lang="en-US"/>
          </a:p>
        </p:txBody>
      </p:sp>
    </p:spTree>
    <p:extLst>
      <p:ext uri="{BB962C8B-B14F-4D97-AF65-F5344CB8AC3E}">
        <p14:creationId xmlns:p14="http://schemas.microsoft.com/office/powerpoint/2010/main" xmlns="" val="76622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AA4852-87D3-40D2-B84D-BB2E145C0EB6}"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685D5-2D46-4910-9F36-3DD89F45C903}" type="slidenum">
              <a:rPr lang="en-US" smtClean="0"/>
              <a:pPr/>
              <a:t>‹#›</a:t>
            </a:fld>
            <a:endParaRPr lang="en-US"/>
          </a:p>
        </p:txBody>
      </p:sp>
    </p:spTree>
    <p:extLst>
      <p:ext uri="{BB962C8B-B14F-4D97-AF65-F5344CB8AC3E}">
        <p14:creationId xmlns:p14="http://schemas.microsoft.com/office/powerpoint/2010/main" xmlns="" val="236335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AA4852-87D3-40D2-B84D-BB2E145C0EB6}" type="datetimeFigureOut">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685D5-2D46-4910-9F36-3DD89F45C903}" type="slidenum">
              <a:rPr lang="en-US" smtClean="0"/>
              <a:pPr/>
              <a:t>‹#›</a:t>
            </a:fld>
            <a:endParaRPr lang="en-US"/>
          </a:p>
        </p:txBody>
      </p:sp>
    </p:spTree>
    <p:extLst>
      <p:ext uri="{BB962C8B-B14F-4D97-AF65-F5344CB8AC3E}">
        <p14:creationId xmlns:p14="http://schemas.microsoft.com/office/powerpoint/2010/main" xmlns="" val="276085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AA4852-87D3-40D2-B84D-BB2E145C0EB6}" type="datetimeFigureOut">
              <a:rPr lang="en-US" smtClean="0"/>
              <a:pPr/>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685D5-2D46-4910-9F36-3DD89F45C903}" type="slidenum">
              <a:rPr lang="en-US" smtClean="0"/>
              <a:pPr/>
              <a:t>‹#›</a:t>
            </a:fld>
            <a:endParaRPr lang="en-US"/>
          </a:p>
        </p:txBody>
      </p:sp>
    </p:spTree>
    <p:extLst>
      <p:ext uri="{BB962C8B-B14F-4D97-AF65-F5344CB8AC3E}">
        <p14:creationId xmlns:p14="http://schemas.microsoft.com/office/powerpoint/2010/main" xmlns="" val="187092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AA4852-87D3-40D2-B84D-BB2E145C0EB6}" type="datetimeFigureOut">
              <a:rPr lang="en-US" smtClean="0"/>
              <a:pPr/>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7685D5-2D46-4910-9F36-3DD89F45C903}" type="slidenum">
              <a:rPr lang="en-US" smtClean="0"/>
              <a:pPr/>
              <a:t>‹#›</a:t>
            </a:fld>
            <a:endParaRPr lang="en-US"/>
          </a:p>
        </p:txBody>
      </p:sp>
    </p:spTree>
    <p:extLst>
      <p:ext uri="{BB962C8B-B14F-4D97-AF65-F5344CB8AC3E}">
        <p14:creationId xmlns:p14="http://schemas.microsoft.com/office/powerpoint/2010/main" xmlns="" val="3786654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AA4852-87D3-40D2-B84D-BB2E145C0EB6}" type="datetimeFigureOut">
              <a:rPr lang="en-US" smtClean="0"/>
              <a:pPr/>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7685D5-2D46-4910-9F36-3DD89F45C903}" type="slidenum">
              <a:rPr lang="en-US" smtClean="0"/>
              <a:pPr/>
              <a:t>‹#›</a:t>
            </a:fld>
            <a:endParaRPr lang="en-US"/>
          </a:p>
        </p:txBody>
      </p:sp>
    </p:spTree>
    <p:extLst>
      <p:ext uri="{BB962C8B-B14F-4D97-AF65-F5344CB8AC3E}">
        <p14:creationId xmlns:p14="http://schemas.microsoft.com/office/powerpoint/2010/main" xmlns="" val="147643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A4852-87D3-40D2-B84D-BB2E145C0EB6}" type="datetimeFigureOut">
              <a:rPr lang="en-US" smtClean="0"/>
              <a:pPr/>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7685D5-2D46-4910-9F36-3DD89F45C903}" type="slidenum">
              <a:rPr lang="en-US" smtClean="0"/>
              <a:pPr/>
              <a:t>‹#›</a:t>
            </a:fld>
            <a:endParaRPr lang="en-US"/>
          </a:p>
        </p:txBody>
      </p:sp>
    </p:spTree>
    <p:extLst>
      <p:ext uri="{BB962C8B-B14F-4D97-AF65-F5344CB8AC3E}">
        <p14:creationId xmlns:p14="http://schemas.microsoft.com/office/powerpoint/2010/main" xmlns="" val="163863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A4852-87D3-40D2-B84D-BB2E145C0EB6}" type="datetimeFigureOut">
              <a:rPr lang="en-US" smtClean="0"/>
              <a:pPr/>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685D5-2D46-4910-9F36-3DD89F45C903}" type="slidenum">
              <a:rPr lang="en-US" smtClean="0"/>
              <a:pPr/>
              <a:t>‹#›</a:t>
            </a:fld>
            <a:endParaRPr lang="en-US"/>
          </a:p>
        </p:txBody>
      </p:sp>
    </p:spTree>
    <p:extLst>
      <p:ext uri="{BB962C8B-B14F-4D97-AF65-F5344CB8AC3E}">
        <p14:creationId xmlns:p14="http://schemas.microsoft.com/office/powerpoint/2010/main" xmlns="" val="3929363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AA4852-87D3-40D2-B84D-BB2E145C0EB6}" type="datetimeFigureOut">
              <a:rPr lang="en-US" smtClean="0"/>
              <a:pPr/>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685D5-2D46-4910-9F36-3DD89F45C903}" type="slidenum">
              <a:rPr lang="en-US" smtClean="0"/>
              <a:pPr/>
              <a:t>‹#›</a:t>
            </a:fld>
            <a:endParaRPr lang="en-US"/>
          </a:p>
        </p:txBody>
      </p:sp>
    </p:spTree>
    <p:extLst>
      <p:ext uri="{BB962C8B-B14F-4D97-AF65-F5344CB8AC3E}">
        <p14:creationId xmlns:p14="http://schemas.microsoft.com/office/powerpoint/2010/main" xmlns="" val="207672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8AA4852-87D3-40D2-B84D-BB2E145C0EB6}" type="datetimeFigureOut">
              <a:rPr lang="en-US" smtClean="0"/>
              <a:pPr/>
              <a:t>3/15/2018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7685D5-2D46-4910-9F36-3DD89F45C903}" type="slidenum">
              <a:rPr lang="en-US" smtClean="0"/>
              <a:pPr/>
              <a:t>‹#›</a:t>
            </a:fld>
            <a:endParaRPr lang="en-US"/>
          </a:p>
        </p:txBody>
      </p:sp>
    </p:spTree>
    <p:extLst>
      <p:ext uri="{BB962C8B-B14F-4D97-AF65-F5344CB8AC3E}">
        <p14:creationId xmlns:p14="http://schemas.microsoft.com/office/powerpoint/2010/main" xmlns="" val="34261141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www.govi-altai.nso.mn/" TargetMode="External"/><Relationship Id="rId4" Type="http://schemas.openxmlformats.org/officeDocument/2006/relationships/hyperlink" Target="http://www.1212.m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mailto:stat_altai@yahoo.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www.1212.m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129060" y="0"/>
            <a:ext cx="9273060" cy="7010400"/>
          </a:xfrm>
          <a:prstGeom prst="rect">
            <a:avLst/>
          </a:prstGeom>
          <a:noFill/>
          <a:ln w="9525">
            <a:noFill/>
            <a:miter lim="800000"/>
            <a:headEnd/>
            <a:tailEnd/>
          </a:ln>
        </p:spPr>
      </p:pic>
      <p:sp>
        <p:nvSpPr>
          <p:cNvPr id="5" name="Rectangle 2"/>
          <p:cNvSpPr txBox="1">
            <a:spLocks noChangeArrowheads="1"/>
          </p:cNvSpPr>
          <p:nvPr/>
        </p:nvSpPr>
        <p:spPr>
          <a:xfrm>
            <a:off x="1066800" y="609599"/>
            <a:ext cx="7620000" cy="1066801"/>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100" b="1" i="0" u="none" strike="noStrike" kern="1200" cap="none" spc="0" normalizeH="0" baseline="0" noProof="0" dirty="0" smtClean="0">
              <a:ln w="6350">
                <a:noFill/>
              </a:ln>
              <a:solidFill>
                <a:schemeClr val="accent4">
                  <a:lumMod val="50000"/>
                </a:schemeClr>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6" name="Rectangle 3"/>
          <p:cNvSpPr txBox="1">
            <a:spLocks noChangeArrowheads="1"/>
          </p:cNvSpPr>
          <p:nvPr/>
        </p:nvSpPr>
        <p:spPr>
          <a:xfrm>
            <a:off x="914400" y="1600200"/>
            <a:ext cx="8001000" cy="4800600"/>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None/>
              <a:tabLst/>
              <a:defRPr/>
            </a:pPr>
            <a:endParaRPr kumimoji="0" lang="en-US" sz="3600" b="1" i="0" u="none" strike="noStrike" kern="1200" cap="none" spc="0" normalizeH="0" baseline="0" noProof="0" dirty="0" smtClean="0">
              <a:ln>
                <a:noFill/>
              </a:ln>
              <a:solidFill>
                <a:schemeClr val="tx1"/>
              </a:solidFill>
              <a:uLnTx/>
              <a:uFillTx/>
              <a:latin typeface="+mn-lt"/>
              <a:ea typeface="+mn-ea"/>
              <a:cs typeface="+mn-cs"/>
            </a:endParaRPr>
          </a:p>
        </p:txBody>
      </p:sp>
      <p:sp>
        <p:nvSpPr>
          <p:cNvPr id="2" name="Rectangle 1"/>
          <p:cNvSpPr/>
          <p:nvPr/>
        </p:nvSpPr>
        <p:spPr>
          <a:xfrm>
            <a:off x="1066800" y="1981200"/>
            <a:ext cx="7924800" cy="1077218"/>
          </a:xfrm>
          <a:prstGeom prst="rect">
            <a:avLst/>
          </a:prstGeom>
        </p:spPr>
        <p:txBody>
          <a:bodyPr wrap="square">
            <a:spAutoFit/>
          </a:bodyPr>
          <a:lstStyle/>
          <a:p>
            <a:pPr algn="ctr"/>
            <a:r>
              <a:rPr lang="mn-MN" sz="3200" b="1" dirty="0" smtClean="0">
                <a:latin typeface="Arial" panose="020B0604020202020204" pitchFamily="34" charset="0"/>
                <a:cs typeface="Arial" panose="020B0604020202020204" pitchFamily="34" charset="0"/>
              </a:rPr>
              <a:t>СТАТИСТИКИЙН</a:t>
            </a:r>
            <a:r>
              <a:rPr lang="en-US" sz="3200" b="1" dirty="0" smtClean="0">
                <a:latin typeface="Arial" panose="020B0604020202020204" pitchFamily="34" charset="0"/>
                <a:cs typeface="Arial" panose="020B0604020202020204" pitchFamily="34" charset="0"/>
              </a:rPr>
              <a:t> </a:t>
            </a:r>
            <a:r>
              <a:rPr lang="mn-MN" sz="3200" b="1" dirty="0" smtClean="0">
                <a:latin typeface="Arial" panose="020B0604020202020204" pitchFamily="34" charset="0"/>
                <a:cs typeface="Arial" panose="020B0604020202020204" pitchFamily="34" charset="0"/>
              </a:rPr>
              <a:t>МЭДЭЭГ ТАЙЛАН ГАРГАХ, ДАМЖУУЛАХ ЗӨВЛӨМЖ</a:t>
            </a:r>
            <a:endParaRPr lang="en-US" sz="3200" b="1" dirty="0">
              <a:latin typeface="Arial" panose="020B0604020202020204" pitchFamily="34" charset="0"/>
              <a:cs typeface="Arial" panose="020B0604020202020204" pitchFamily="34" charset="0"/>
            </a:endParaRPr>
          </a:p>
        </p:txBody>
      </p:sp>
      <p:sp>
        <p:nvSpPr>
          <p:cNvPr id="3" name="Rectangle 2"/>
          <p:cNvSpPr/>
          <p:nvPr/>
        </p:nvSpPr>
        <p:spPr>
          <a:xfrm>
            <a:off x="838200" y="4419600"/>
            <a:ext cx="8077200" cy="1705082"/>
          </a:xfrm>
          <a:prstGeom prst="rect">
            <a:avLst/>
          </a:prstGeom>
        </p:spPr>
        <p:txBody>
          <a:bodyPr wrap="square">
            <a:spAutoFit/>
          </a:bodyPr>
          <a:lstStyle/>
          <a:p>
            <a:pPr marL="0" marR="0" lvl="0" indent="0" algn="ctr" defTabSz="914400" eaLnBrk="1" fontAlgn="auto" latinLnBrk="0" hangingPunct="1">
              <a:lnSpc>
                <a:spcPct val="100000"/>
              </a:lnSpc>
              <a:spcBef>
                <a:spcPct val="20000"/>
              </a:spcBef>
              <a:spcAft>
                <a:spcPts val="0"/>
              </a:spcAft>
              <a:buClrTx/>
              <a:buSzTx/>
              <a:buFontTx/>
              <a:buNone/>
              <a:tabLst/>
              <a:defRPr/>
            </a:pPr>
            <a:endParaRPr kumimoji="0" lang="mn-MN" sz="2800" b="1" i="0" u="none" strike="noStrike" kern="0" cap="none" spc="0" normalizeH="0" baseline="0" noProof="0" dirty="0" smtClean="0">
              <a:ln>
                <a:noFill/>
              </a:ln>
              <a:effectLst/>
              <a:uLnTx/>
              <a:uFillTx/>
              <a:latin typeface="Arial" pitchFamily="34" charset="0"/>
              <a:cs typeface="Arial" pitchFamily="34" charset="0"/>
            </a:endParaRPr>
          </a:p>
          <a:p>
            <a:pPr marL="0" marR="0" lvl="0" indent="0" algn="ctr" defTabSz="914400" eaLnBrk="1" fontAlgn="auto" latinLnBrk="0" hangingPunct="1">
              <a:lnSpc>
                <a:spcPct val="100000"/>
              </a:lnSpc>
              <a:spcBef>
                <a:spcPct val="20000"/>
              </a:spcBef>
              <a:spcAft>
                <a:spcPts val="0"/>
              </a:spcAft>
              <a:buClrTx/>
              <a:buSzTx/>
              <a:buFontTx/>
              <a:buNone/>
              <a:tabLst/>
              <a:defRPr/>
            </a:pPr>
            <a:r>
              <a:rPr kumimoji="0" lang="mn-MN" sz="2800" b="1" i="0" u="none" strike="noStrike" kern="0" cap="none" spc="0" normalizeH="0" baseline="0" noProof="0" dirty="0" smtClean="0">
                <a:ln>
                  <a:noFill/>
                </a:ln>
                <a:effectLst/>
                <a:uLnTx/>
                <a:uFillTx/>
                <a:latin typeface="Arial" pitchFamily="34" charset="0"/>
                <a:cs typeface="Arial" pitchFamily="34" charset="0"/>
              </a:rPr>
              <a:t>Б.ТОГТОХБАЯР</a:t>
            </a:r>
          </a:p>
          <a:p>
            <a:pPr marL="0" marR="0" lvl="0" indent="0" algn="ctr" defTabSz="914400" eaLnBrk="1" fontAlgn="auto" latinLnBrk="0" hangingPunct="1">
              <a:lnSpc>
                <a:spcPct val="100000"/>
              </a:lnSpc>
              <a:spcBef>
                <a:spcPct val="20000"/>
              </a:spcBef>
              <a:spcAft>
                <a:spcPts val="0"/>
              </a:spcAft>
              <a:buClrTx/>
              <a:buSzTx/>
              <a:buFontTx/>
              <a:buNone/>
              <a:tabLst/>
              <a:defRPr/>
            </a:pPr>
            <a:r>
              <a:rPr kumimoji="0" lang="mn-MN" b="1" i="0" u="none" strike="noStrike" kern="0" cap="none" spc="0" normalizeH="0" baseline="0" noProof="0" dirty="0" smtClean="0">
                <a:ln>
                  <a:noFill/>
                </a:ln>
                <a:effectLst/>
                <a:uLnTx/>
                <a:uFillTx/>
                <a:latin typeface="Arial" pitchFamily="34" charset="0"/>
                <a:cs typeface="Arial" pitchFamily="34" charset="0"/>
              </a:rPr>
              <a:t>                                               </a:t>
            </a:r>
          </a:p>
          <a:p>
            <a:pPr marL="0" marR="0" lvl="0" indent="0" algn="ctr" defTabSz="914400" eaLnBrk="1" fontAlgn="auto" latinLnBrk="0" hangingPunct="1">
              <a:lnSpc>
                <a:spcPct val="100000"/>
              </a:lnSpc>
              <a:spcBef>
                <a:spcPct val="20000"/>
              </a:spcBef>
              <a:spcAft>
                <a:spcPts val="0"/>
              </a:spcAft>
              <a:buClrTx/>
              <a:buSzTx/>
              <a:buFontTx/>
              <a:buNone/>
              <a:tabLst/>
              <a:defRPr/>
            </a:pPr>
            <a:endParaRPr lang="mn-MN" b="1" kern="0" dirty="0" smtClean="0">
              <a:latin typeface="Arial" pitchFamily="34" charset="0"/>
              <a:cs typeface="Arial" pitchFamily="34" charset="0"/>
            </a:endParaRPr>
          </a:p>
        </p:txBody>
      </p:sp>
      <p:sp>
        <p:nvSpPr>
          <p:cNvPr id="9" name="Rectangle 8"/>
          <p:cNvSpPr/>
          <p:nvPr/>
        </p:nvSpPr>
        <p:spPr>
          <a:xfrm>
            <a:off x="990600" y="6248400"/>
            <a:ext cx="7696200" cy="369332"/>
          </a:xfrm>
          <a:prstGeom prst="rect">
            <a:avLst/>
          </a:prstGeom>
        </p:spPr>
        <p:txBody>
          <a:bodyPr wrap="square">
            <a:spAutoFit/>
          </a:bodyPr>
          <a:lstStyle/>
          <a:p>
            <a:pPr lvl="0" algn="ctr">
              <a:spcBef>
                <a:spcPct val="20000"/>
              </a:spcBef>
              <a:defRPr/>
            </a:pPr>
            <a:r>
              <a:rPr lang="mn-MN" b="1" kern="0" dirty="0" smtClean="0">
                <a:latin typeface="Arial" pitchFamily="34" charset="0"/>
                <a:cs typeface="Arial" pitchFamily="34" charset="0"/>
              </a:rPr>
              <a:t>201</a:t>
            </a:r>
            <a:r>
              <a:rPr lang="en-US" b="1" kern="0" dirty="0" smtClean="0">
                <a:latin typeface="Arial" pitchFamily="34" charset="0"/>
                <a:cs typeface="Arial" pitchFamily="34" charset="0"/>
              </a:rPr>
              <a:t>8</a:t>
            </a:r>
            <a:r>
              <a:rPr lang="mn-MN" b="1" kern="0" dirty="0" smtClean="0">
                <a:latin typeface="Arial" pitchFamily="34" charset="0"/>
                <a:cs typeface="Arial" pitchFamily="34" charset="0"/>
              </a:rPr>
              <a:t>.</a:t>
            </a:r>
            <a:r>
              <a:rPr lang="en-US" b="1" kern="0" dirty="0" smtClean="0">
                <a:latin typeface="Arial" pitchFamily="34" charset="0"/>
                <a:cs typeface="Arial" pitchFamily="34" charset="0"/>
              </a:rPr>
              <a:t>03</a:t>
            </a:r>
            <a:r>
              <a:rPr lang="mn-MN" b="1" kern="0" dirty="0" smtClean="0">
                <a:latin typeface="Arial" pitchFamily="34" charset="0"/>
                <a:cs typeface="Arial" pitchFamily="34" charset="0"/>
              </a:rPr>
              <a:t>.</a:t>
            </a:r>
            <a:r>
              <a:rPr lang="en-US" b="1" kern="0" dirty="0" smtClean="0">
                <a:latin typeface="Arial" pitchFamily="34" charset="0"/>
                <a:cs typeface="Arial" pitchFamily="34" charset="0"/>
              </a:rPr>
              <a:t>16</a:t>
            </a:r>
            <a:r>
              <a:rPr lang="mn-MN" b="1" kern="0" dirty="0" smtClean="0">
                <a:latin typeface="Arial" pitchFamily="34" charset="0"/>
                <a:cs typeface="Arial" pitchFamily="34" charset="0"/>
              </a:rPr>
              <a:t>                                                                              ДАРИВ СУМ</a:t>
            </a:r>
          </a:p>
        </p:txBody>
      </p:sp>
      <p:sp>
        <p:nvSpPr>
          <p:cNvPr id="8" name="Rectangle 7"/>
          <p:cNvSpPr/>
          <p:nvPr/>
        </p:nvSpPr>
        <p:spPr>
          <a:xfrm>
            <a:off x="1219200" y="3505200"/>
            <a:ext cx="7924800" cy="461665"/>
          </a:xfrm>
          <a:prstGeom prst="rect">
            <a:avLst/>
          </a:prstGeom>
        </p:spPr>
        <p:txBody>
          <a:bodyPr wrap="square">
            <a:spAutoFit/>
          </a:bodyPr>
          <a:lstStyle/>
          <a:p>
            <a:pPr algn="ctr"/>
            <a:r>
              <a:rPr lang="mn-MN" sz="2400" b="1" i="1" dirty="0" smtClean="0">
                <a:solidFill>
                  <a:schemeClr val="tx2"/>
                </a:solidFill>
                <a:latin typeface="Arial" panose="020B0604020202020204" pitchFamily="34" charset="0"/>
                <a:cs typeface="Arial" panose="020B0604020202020204" pitchFamily="34" charset="0"/>
              </a:rPr>
              <a:t>СТАТИСТИК ХӨГЖИЛД ХӨДӨЛГӨГЧ ХҮЧ</a:t>
            </a:r>
            <a:endParaRPr lang="en-US" sz="2400" b="1" i="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NERZEDGARAM\share\uugan\5_Govialtai dem.jpg"/>
          <p:cNvPicPr>
            <a:picLocks noChangeAspect="1" noChangeArrowheads="1"/>
          </p:cNvPicPr>
          <p:nvPr/>
        </p:nvPicPr>
        <p:blipFill>
          <a:blip r:embed="rId2" cstate="print"/>
          <a:srcRect/>
          <a:stretch>
            <a:fillRect/>
          </a:stretch>
        </p:blipFill>
        <p:spPr bwMode="auto">
          <a:xfrm>
            <a:off x="-228600" y="0"/>
            <a:ext cx="9372600" cy="6858000"/>
          </a:xfrm>
          <a:prstGeom prst="rect">
            <a:avLst/>
          </a:prstGeom>
          <a:noFill/>
        </p:spPr>
      </p:pic>
      <p:sp>
        <p:nvSpPr>
          <p:cNvPr id="2" name="Title 1"/>
          <p:cNvSpPr>
            <a:spLocks noGrp="1"/>
          </p:cNvSpPr>
          <p:nvPr>
            <p:ph type="ctrTitle"/>
          </p:nvPr>
        </p:nvSpPr>
        <p:spPr>
          <a:xfrm>
            <a:off x="1524000" y="2438400"/>
            <a:ext cx="2667000" cy="685800"/>
          </a:xfrm>
        </p:spPr>
        <p:txBody>
          <a:bodyPr>
            <a:normAutofit fontScale="90000"/>
          </a:bodyPr>
          <a:lstStyle/>
          <a:p>
            <a:endParaRPr lang="en-US" dirty="0"/>
          </a:p>
        </p:txBody>
      </p:sp>
      <p:sp>
        <p:nvSpPr>
          <p:cNvPr id="3" name="Subtitle 2"/>
          <p:cNvSpPr>
            <a:spLocks noGrp="1"/>
          </p:cNvSpPr>
          <p:nvPr>
            <p:ph type="subTitle" idx="1"/>
          </p:nvPr>
        </p:nvSpPr>
        <p:spPr>
          <a:xfrm>
            <a:off x="1371600" y="3886200"/>
            <a:ext cx="3429000" cy="533400"/>
          </a:xfrm>
        </p:spPr>
        <p:txBody>
          <a:bodyPr>
            <a:normAutofit/>
          </a:bodyPr>
          <a:lstStyle/>
          <a:p>
            <a:endParaRPr lang="en-US" dirty="0"/>
          </a:p>
        </p:txBody>
      </p:sp>
      <p:pic>
        <p:nvPicPr>
          <p:cNvPr id="7" name="Picture 2"/>
          <p:cNvPicPr>
            <a:picLocks noGrp="1" noChangeAspect="1" noChangeArrowheads="1"/>
          </p:cNvPicPr>
          <p:nvPr>
            <p:ph idx="4294967295"/>
          </p:nvPr>
        </p:nvPicPr>
        <p:blipFill>
          <a:blip r:embed="rId3" cstate="print"/>
          <a:srcRect/>
          <a:stretch>
            <a:fillRect/>
          </a:stretch>
        </p:blipFill>
        <p:spPr bwMode="auto">
          <a:xfrm>
            <a:off x="762000" y="1600200"/>
            <a:ext cx="4885789" cy="4800599"/>
          </a:xfrm>
          <a:prstGeom prst="rect">
            <a:avLst/>
          </a:prstGeom>
          <a:noFill/>
          <a:ln w="9525">
            <a:noFill/>
            <a:miter lim="800000"/>
            <a:headEnd/>
            <a:tailEnd/>
          </a:ln>
          <a:effectLst/>
        </p:spPr>
      </p:pic>
      <p:sp>
        <p:nvSpPr>
          <p:cNvPr id="5" name="Rectangle 4"/>
          <p:cNvSpPr/>
          <p:nvPr/>
        </p:nvSpPr>
        <p:spPr>
          <a:xfrm>
            <a:off x="838200" y="762000"/>
            <a:ext cx="7924800" cy="369332"/>
          </a:xfrm>
          <a:prstGeom prst="rect">
            <a:avLst/>
          </a:prstGeom>
        </p:spPr>
        <p:txBody>
          <a:bodyPr wrap="square">
            <a:spAutoFit/>
          </a:bodyPr>
          <a:lstStyle/>
          <a:p>
            <a:r>
              <a:rPr lang="ru-RU" b="1" dirty="0" smtClean="0">
                <a:latin typeface="Arial" pitchFamily="34" charset="0"/>
                <a:cs typeface="Arial" pitchFamily="34" charset="0"/>
              </a:rPr>
              <a:t>Статистикийн мэдээллийг хаанаас авч болох вэ?</a:t>
            </a:r>
            <a:r>
              <a:rPr lang="mn-MN" b="1" dirty="0" smtClean="0">
                <a:latin typeface="Arial" pitchFamily="34" charset="0"/>
                <a:cs typeface="Arial" pitchFamily="34" charset="0"/>
              </a:rPr>
              <a:t> /Заавал орж үзэх/</a:t>
            </a:r>
            <a:r>
              <a:rPr lang="ru-RU" b="1" dirty="0" smtClean="0">
                <a:latin typeface="Arial" pitchFamily="34" charset="0"/>
                <a:cs typeface="Arial" pitchFamily="34" charset="0"/>
              </a:rPr>
              <a:t> </a:t>
            </a:r>
            <a:endParaRPr lang="en-US" dirty="0"/>
          </a:p>
        </p:txBody>
      </p:sp>
      <p:sp>
        <p:nvSpPr>
          <p:cNvPr id="6" name="Rectangle 5"/>
          <p:cNvSpPr/>
          <p:nvPr/>
        </p:nvSpPr>
        <p:spPr>
          <a:xfrm>
            <a:off x="1143000" y="1143000"/>
            <a:ext cx="6400800" cy="369332"/>
          </a:xfrm>
          <a:prstGeom prst="rect">
            <a:avLst/>
          </a:prstGeom>
        </p:spPr>
        <p:txBody>
          <a:bodyPr wrap="square">
            <a:spAutoFit/>
          </a:bodyPr>
          <a:lstStyle/>
          <a:p>
            <a:r>
              <a:rPr lang="mn-MN" b="1" dirty="0" smtClean="0">
                <a:latin typeface="Arial" pitchFamily="34" charset="0"/>
                <a:cs typeface="Arial" pitchFamily="34" charset="0"/>
              </a:rPr>
              <a:t>Дараах вэб сайтаас авч болно. </a:t>
            </a:r>
            <a:r>
              <a:rPr lang="en-US" b="1" dirty="0" smtClean="0">
                <a:latin typeface="Arial" pitchFamily="34" charset="0"/>
                <a:cs typeface="Arial" pitchFamily="34" charset="0"/>
              </a:rPr>
              <a:t>www.1212.mn </a:t>
            </a:r>
            <a:r>
              <a:rPr lang="mn-MN" b="1" dirty="0" smtClean="0">
                <a:latin typeface="Arial" pitchFamily="34" charset="0"/>
                <a:cs typeface="Arial" pitchFamily="34" charset="0"/>
              </a:rPr>
              <a:t>вэб сайт </a:t>
            </a:r>
            <a:endParaRPr lang="en-US" b="1" dirty="0">
              <a:latin typeface="Arial" pitchFamily="34" charset="0"/>
              <a:cs typeface="Arial" pitchFamily="34" charset="0"/>
            </a:endParaRPr>
          </a:p>
        </p:txBody>
      </p:sp>
      <p:sp>
        <p:nvSpPr>
          <p:cNvPr id="8" name="Rectangle 7"/>
          <p:cNvSpPr/>
          <p:nvPr/>
        </p:nvSpPr>
        <p:spPr>
          <a:xfrm>
            <a:off x="5791200" y="1720840"/>
            <a:ext cx="3124200" cy="4524315"/>
          </a:xfrm>
          <a:prstGeom prst="rect">
            <a:avLst/>
          </a:prstGeom>
        </p:spPr>
        <p:txBody>
          <a:bodyPr wrap="square">
            <a:spAutoFit/>
          </a:bodyPr>
          <a:lstStyle/>
          <a:p>
            <a:r>
              <a:rPr lang="ru-RU" b="1" dirty="0" smtClean="0">
                <a:latin typeface="Arial" pitchFamily="34" charset="0"/>
                <a:cs typeface="Arial" pitchFamily="34" charset="0"/>
              </a:rPr>
              <a:t>Статистик мэдээллийн нэгдсэн сан www.1212.mn </a:t>
            </a:r>
          </a:p>
          <a:p>
            <a:endParaRPr lang="en-US" b="1" dirty="0" smtClean="0">
              <a:latin typeface="Arial" pitchFamily="34" charset="0"/>
              <a:cs typeface="Arial" pitchFamily="34" charset="0"/>
            </a:endParaRPr>
          </a:p>
          <a:p>
            <a:pPr>
              <a:buFont typeface="Arial" pitchFamily="34" charset="0"/>
              <a:buChar char="•"/>
            </a:pPr>
            <a:r>
              <a:rPr lang="mn-MN" b="1" dirty="0" smtClean="0">
                <a:latin typeface="Arial" pitchFamily="34" charset="0"/>
                <a:cs typeface="Arial" pitchFamily="34" charset="0"/>
              </a:rPr>
              <a:t> </a:t>
            </a:r>
            <a:r>
              <a:rPr lang="en-US" b="1" dirty="0" smtClean="0">
                <a:latin typeface="Arial" pitchFamily="34" charset="0"/>
                <a:cs typeface="Arial" pitchFamily="34" charset="0"/>
              </a:rPr>
              <a:t>1921-2013 </a:t>
            </a:r>
            <a:r>
              <a:rPr lang="mn-MN" b="1" dirty="0" smtClean="0">
                <a:latin typeface="Arial" pitchFamily="34" charset="0"/>
                <a:cs typeface="Arial" pitchFamily="34" charset="0"/>
              </a:rPr>
              <a:t>он </a:t>
            </a:r>
          </a:p>
          <a:p>
            <a:endParaRPr lang="mn-MN" b="1" dirty="0" smtClean="0">
              <a:latin typeface="Arial" pitchFamily="34" charset="0"/>
              <a:cs typeface="Arial" pitchFamily="34" charset="0"/>
            </a:endParaRPr>
          </a:p>
          <a:p>
            <a:pPr>
              <a:buFont typeface="Arial" pitchFamily="34" charset="0"/>
              <a:buChar char="•"/>
            </a:pPr>
            <a:r>
              <a:rPr lang="mn-MN" b="1" dirty="0" smtClean="0">
                <a:latin typeface="Arial" pitchFamily="34" charset="0"/>
                <a:cs typeface="Arial" pitchFamily="34" charset="0"/>
              </a:rPr>
              <a:t> Жил, улирал, сарын давтамжтай </a:t>
            </a:r>
          </a:p>
          <a:p>
            <a:endParaRPr lang="en-US" b="1" dirty="0" smtClean="0">
              <a:latin typeface="Arial" pitchFamily="34" charset="0"/>
              <a:cs typeface="Arial" pitchFamily="34" charset="0"/>
            </a:endParaRPr>
          </a:p>
          <a:p>
            <a:pPr>
              <a:buFont typeface="Arial" pitchFamily="34" charset="0"/>
              <a:buChar char="•"/>
            </a:pPr>
            <a:r>
              <a:rPr lang="mn-MN" b="1" dirty="0" smtClean="0">
                <a:latin typeface="Arial" pitchFamily="34" charset="0"/>
                <a:cs typeface="Arial" pitchFamily="34" charset="0"/>
              </a:rPr>
              <a:t> Улс, бүс, аймаг, сумын түвшинд </a:t>
            </a:r>
          </a:p>
          <a:p>
            <a:endParaRPr lang="en-US" b="1" dirty="0" smtClean="0">
              <a:latin typeface="Arial" pitchFamily="34" charset="0"/>
              <a:cs typeface="Arial" pitchFamily="34" charset="0"/>
            </a:endParaRPr>
          </a:p>
          <a:p>
            <a:pPr>
              <a:buFont typeface="Arial" pitchFamily="34" charset="0"/>
              <a:buChar char="•"/>
            </a:pPr>
            <a:r>
              <a:rPr lang="mn-MN" b="1" dirty="0" smtClean="0">
                <a:latin typeface="Arial" pitchFamily="34" charset="0"/>
                <a:cs typeface="Arial" pitchFamily="34" charset="0"/>
              </a:rPr>
              <a:t> </a:t>
            </a:r>
            <a:r>
              <a:rPr lang="en-US" b="1" dirty="0" smtClean="0">
                <a:latin typeface="Arial" pitchFamily="34" charset="0"/>
                <a:cs typeface="Arial" pitchFamily="34" charset="0"/>
              </a:rPr>
              <a:t>33 </a:t>
            </a:r>
            <a:r>
              <a:rPr lang="mn-MN" b="1" dirty="0" smtClean="0">
                <a:latin typeface="Arial" pitchFamily="34" charset="0"/>
                <a:cs typeface="Arial" pitchFamily="34" charset="0"/>
              </a:rPr>
              <a:t>салбарын 435 үзүүлэлт </a:t>
            </a:r>
          </a:p>
          <a:p>
            <a:endParaRPr lang="en-US" b="1" dirty="0" smtClean="0">
              <a:latin typeface="Arial" pitchFamily="34" charset="0"/>
              <a:cs typeface="Arial" pitchFamily="34" charset="0"/>
            </a:endParaRPr>
          </a:p>
          <a:p>
            <a:pPr>
              <a:buFont typeface="Arial" pitchFamily="34" charset="0"/>
              <a:buChar char="•"/>
            </a:pPr>
            <a:r>
              <a:rPr lang="mn-MN" b="1" dirty="0" smtClean="0">
                <a:latin typeface="Arial" pitchFamily="34" charset="0"/>
                <a:cs typeface="Arial" pitchFamily="34" charset="0"/>
              </a:rPr>
              <a:t> Хүснэгт, графикаар авах боломжтой.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29060" y="0"/>
            <a:ext cx="9273060" cy="6849374"/>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11</a:t>
            </a:fld>
            <a:endParaRPr lang="en-US" dirty="0" smtClean="0"/>
          </a:p>
        </p:txBody>
      </p:sp>
      <p:sp>
        <p:nvSpPr>
          <p:cNvPr id="7" name="Rectangle 2"/>
          <p:cNvSpPr>
            <a:spLocks noChangeArrowheads="1"/>
          </p:cNvSpPr>
          <p:nvPr/>
        </p:nvSpPr>
        <p:spPr bwMode="auto">
          <a:xfrm>
            <a:off x="926194" y="1371600"/>
            <a:ext cx="7754667" cy="4893647"/>
          </a:xfrm>
          <a:prstGeom prst="rect">
            <a:avLst/>
          </a:prstGeom>
          <a:noFill/>
          <a:ln w="9525">
            <a:noFill/>
            <a:miter lim="800000"/>
            <a:headEnd/>
            <a:tailEnd/>
          </a:ln>
        </p:spPr>
        <p:txBody>
          <a:bodyPr wrap="square">
            <a:spAutoFit/>
          </a:bodyPr>
          <a:lstStyle/>
          <a:p>
            <a:pPr marL="342900" indent="-342900" algn="just">
              <a:buFont typeface="Wingdings" pitchFamily="2" charset="2"/>
              <a:buChar char="Ø"/>
            </a:pPr>
            <a:r>
              <a:rPr lang="mn-MN" sz="3200" b="1" i="1" dirty="0" smtClean="0">
                <a:latin typeface="Arial" pitchFamily="34" charset="0"/>
                <a:cs typeface="Arial" pitchFamily="34" charset="0"/>
              </a:rPr>
              <a:t>Мэдээг өссөн дүнгээр мэдээлэл зарим тоон мэдээлэл дүнгээрээ/ </a:t>
            </a:r>
          </a:p>
          <a:p>
            <a:pPr marL="342900" indent="-342900" algn="just">
              <a:buFont typeface="Wingdings" pitchFamily="2" charset="2"/>
              <a:buChar char="Ø"/>
            </a:pPr>
            <a:r>
              <a:rPr lang="mn-MN" sz="3200" b="1" i="1" dirty="0" smtClean="0">
                <a:latin typeface="Arial" pitchFamily="34" charset="0"/>
                <a:cs typeface="Arial" pitchFamily="34" charset="0"/>
              </a:rPr>
              <a:t> Маягт бүр нөхөх заавартай /заавартай сайн танилцах/</a:t>
            </a:r>
          </a:p>
          <a:p>
            <a:pPr marL="342900" indent="-342900" algn="just">
              <a:buFont typeface="Wingdings" pitchFamily="2" charset="2"/>
              <a:buChar char="Ø"/>
            </a:pPr>
            <a:r>
              <a:rPr lang="mn-MN" sz="3200" b="1" i="1" dirty="0" smtClean="0">
                <a:latin typeface="Arial" pitchFamily="34" charset="0"/>
                <a:cs typeface="Arial" pitchFamily="34" charset="0"/>
              </a:rPr>
              <a:t> Мэдээг өссөн дүнгээр мэдээг авч дамжуулах</a:t>
            </a:r>
          </a:p>
          <a:p>
            <a:pPr marL="342900" indent="-342900" algn="just">
              <a:buFont typeface="Wingdings" pitchFamily="2" charset="2"/>
              <a:buChar char="Ø"/>
            </a:pPr>
            <a:r>
              <a:rPr lang="mn-MN" sz="3200" b="1" i="1" dirty="0" smtClean="0">
                <a:latin typeface="Arial" pitchFamily="34" charset="0"/>
                <a:cs typeface="Arial" pitchFamily="34" charset="0"/>
              </a:rPr>
              <a:t> Орон анхаарах </a:t>
            </a:r>
            <a:r>
              <a:rPr lang="mn-MN" sz="2400" b="1" i="1" dirty="0" smtClean="0">
                <a:latin typeface="Arial" pitchFamily="34" charset="0"/>
                <a:cs typeface="Arial" pitchFamily="34" charset="0"/>
              </a:rPr>
              <a:t>/төгрөг, мян,төг гэх мэт/ </a:t>
            </a:r>
          </a:p>
          <a:p>
            <a:pPr marL="342900" indent="-342900" algn="just">
              <a:buFont typeface="Wingdings" pitchFamily="2" charset="2"/>
              <a:buChar char="Ø"/>
            </a:pPr>
            <a:r>
              <a:rPr lang="mn-MN" sz="3200" b="1" i="1" dirty="0" smtClean="0">
                <a:latin typeface="Arial" pitchFamily="34" charset="0"/>
                <a:cs typeface="Arial" pitchFamily="34" charset="0"/>
              </a:rPr>
              <a:t>Тамга, гарын үсэг бүрэн байна.</a:t>
            </a:r>
            <a:endParaRPr lang="mn-MN" sz="3200" i="1" dirty="0" smtClean="0">
              <a:latin typeface="Arial" pitchFamily="34" charset="0"/>
              <a:cs typeface="Arial" pitchFamily="34" charset="0"/>
            </a:endParaRPr>
          </a:p>
          <a:p>
            <a:pPr marL="342900" indent="-342900" algn="just"/>
            <a:endParaRPr lang="mn-MN" sz="3200" dirty="0" smtClean="0">
              <a:latin typeface="Arial" pitchFamily="34" charset="0"/>
              <a:cs typeface="Arial" pitchFamily="34" charset="0"/>
            </a:endParaRPr>
          </a:p>
        </p:txBody>
      </p:sp>
      <p:sp>
        <p:nvSpPr>
          <p:cNvPr id="9" name="Rectangle 8"/>
          <p:cNvSpPr>
            <a:spLocks noChangeArrowheads="1"/>
          </p:cNvSpPr>
          <p:nvPr/>
        </p:nvSpPr>
        <p:spPr bwMode="auto">
          <a:xfrm>
            <a:off x="838200" y="762000"/>
            <a:ext cx="8153400" cy="461665"/>
          </a:xfrm>
          <a:prstGeom prst="rect">
            <a:avLst/>
          </a:prstGeom>
          <a:solidFill>
            <a:srgbClr val="996600"/>
          </a:solidFill>
          <a:ln w="9525">
            <a:noFill/>
            <a:miter lim="800000"/>
            <a:headEnd/>
            <a:tailEnd/>
          </a:ln>
        </p:spPr>
        <p:txBody>
          <a:bodyPr wrap="square">
            <a:spAutoFit/>
          </a:bodyPr>
          <a:lstStyle/>
          <a:p>
            <a:pPr marL="0" indent="0" algn="ctr">
              <a:spcAft>
                <a:spcPts val="1200"/>
              </a:spcAft>
              <a:buNone/>
              <a:defRPr/>
            </a:pPr>
            <a:r>
              <a:rPr lang="mn-MN" sz="2400" b="1" cap="all" dirty="0" smtClean="0">
                <a:solidFill>
                  <a:schemeClr val="bg1"/>
                </a:solidFill>
                <a:latin typeface="Arial" pitchFamily="34" charset="0"/>
                <a:ea typeface="Arial Unicode MS" pitchFamily="34" charset="-128"/>
                <a:cs typeface="Arial" pitchFamily="34" charset="0"/>
              </a:rPr>
              <a:t>Мэдээнд авахад анхаарах асуудал</a:t>
            </a:r>
          </a:p>
        </p:txBody>
      </p:sp>
    </p:spTree>
    <p:extLst>
      <p:ext uri="{BB962C8B-B14F-4D97-AF65-F5344CB8AC3E}">
        <p14:creationId xmlns:p14="http://schemas.microsoft.com/office/powerpoint/2010/main" xmlns="" val="1035546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29060" y="0"/>
            <a:ext cx="9273060" cy="6849374"/>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12</a:t>
            </a:fld>
            <a:endParaRPr lang="en-US" dirty="0" smtClean="0"/>
          </a:p>
        </p:txBody>
      </p:sp>
      <p:sp>
        <p:nvSpPr>
          <p:cNvPr id="7" name="Rectangle 2"/>
          <p:cNvSpPr>
            <a:spLocks noChangeArrowheads="1"/>
          </p:cNvSpPr>
          <p:nvPr/>
        </p:nvSpPr>
        <p:spPr bwMode="auto">
          <a:xfrm>
            <a:off x="926194" y="1371600"/>
            <a:ext cx="7754667" cy="5016758"/>
          </a:xfrm>
          <a:prstGeom prst="rect">
            <a:avLst/>
          </a:prstGeom>
          <a:noFill/>
          <a:ln w="9525">
            <a:noFill/>
            <a:miter lim="800000"/>
            <a:headEnd/>
            <a:tailEnd/>
          </a:ln>
        </p:spPr>
        <p:txBody>
          <a:bodyPr wrap="square">
            <a:spAutoFit/>
          </a:bodyPr>
          <a:lstStyle/>
          <a:p>
            <a:pPr marL="342900" indent="-342900" algn="just">
              <a:buFont typeface="Wingdings" pitchFamily="2" charset="2"/>
              <a:buChar char="Ø"/>
            </a:pPr>
            <a:r>
              <a:rPr lang="mn-MN" sz="3200" b="1" i="1" dirty="0" smtClean="0">
                <a:latin typeface="Arial" pitchFamily="34" charset="0"/>
                <a:cs typeface="Arial" pitchFamily="34" charset="0"/>
              </a:rPr>
              <a:t>Б</a:t>
            </a:r>
            <a:r>
              <a:rPr lang="en-US" sz="3200" b="1" i="1" dirty="0" err="1" smtClean="0">
                <a:latin typeface="Arial" pitchFamily="34" charset="0"/>
                <a:cs typeface="Arial" pitchFamily="34" charset="0"/>
              </a:rPr>
              <a:t>арилга</a:t>
            </a:r>
            <a:r>
              <a:rPr lang="en-US" sz="3200" b="1" i="1" dirty="0" smtClean="0">
                <a:latin typeface="Arial" pitchFamily="34" charset="0"/>
                <a:cs typeface="Arial" pitchFamily="34" charset="0"/>
              </a:rPr>
              <a:t> </a:t>
            </a:r>
            <a:r>
              <a:rPr lang="en-US" sz="3200" b="1" i="1" dirty="0" err="1" smtClean="0">
                <a:latin typeface="Arial" pitchFamily="34" charset="0"/>
                <a:cs typeface="Arial" pitchFamily="34" charset="0"/>
              </a:rPr>
              <a:t>угсралтын</a:t>
            </a:r>
            <a:r>
              <a:rPr lang="en-US" sz="3200" b="1" i="1" dirty="0" smtClean="0">
                <a:latin typeface="Arial" pitchFamily="34" charset="0"/>
                <a:cs typeface="Arial" pitchFamily="34" charset="0"/>
              </a:rPr>
              <a:t> </a:t>
            </a:r>
            <a:r>
              <a:rPr lang="en-US" sz="3200" b="1" i="1" dirty="0" err="1" smtClean="0">
                <a:latin typeface="Arial" pitchFamily="34" charset="0"/>
                <a:cs typeface="Arial" pitchFamily="34" charset="0"/>
              </a:rPr>
              <a:t>ажилд</a:t>
            </a:r>
            <a:r>
              <a:rPr lang="en-US" sz="3200" b="1" i="1" dirty="0" smtClean="0">
                <a:latin typeface="Arial" pitchFamily="34" charset="0"/>
                <a:cs typeface="Arial" pitchFamily="34" charset="0"/>
              </a:rPr>
              <a:t> </a:t>
            </a:r>
            <a:r>
              <a:rPr lang="en-US" sz="3200" i="1" dirty="0" err="1" smtClean="0">
                <a:latin typeface="Arial" pitchFamily="34" charset="0"/>
                <a:cs typeface="Arial" pitchFamily="34" charset="0"/>
              </a:rPr>
              <a:t>барилга</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байшин</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барих</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болон</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зам</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гүүр</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далан</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зэрэг</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инженерийн</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байгууламжийг</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барих</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хэлбэрээр</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үндсэн</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хөрөнгийг</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бий</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болгох</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шинэчлэх</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засварлах</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өргөтгөхөд</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чиглэсэн</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үйл</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ажиллагааг</a:t>
            </a:r>
            <a:r>
              <a:rPr lang="en-US" sz="3200" i="1" dirty="0" smtClean="0">
                <a:latin typeface="Arial" pitchFamily="34" charset="0"/>
                <a:cs typeface="Arial" pitchFamily="34" charset="0"/>
              </a:rPr>
              <a:t> </a:t>
            </a:r>
            <a:r>
              <a:rPr lang="en-US" sz="3200" i="1" dirty="0" err="1" smtClean="0">
                <a:latin typeface="Arial" pitchFamily="34" charset="0"/>
                <a:cs typeface="Arial" pitchFamily="34" charset="0"/>
              </a:rPr>
              <a:t>хамруулна</a:t>
            </a:r>
            <a:r>
              <a:rPr lang="en-US" sz="3200" i="1" dirty="0" smtClean="0">
                <a:latin typeface="Arial" pitchFamily="34" charset="0"/>
                <a:cs typeface="Arial" pitchFamily="34" charset="0"/>
              </a:rPr>
              <a:t>.</a:t>
            </a:r>
            <a:endParaRPr lang="mn-MN" sz="3200" i="1" dirty="0" smtClean="0">
              <a:latin typeface="Arial" pitchFamily="34" charset="0"/>
              <a:cs typeface="Arial" pitchFamily="34" charset="0"/>
            </a:endParaRPr>
          </a:p>
          <a:p>
            <a:pPr marL="342900" indent="-342900" algn="just">
              <a:buFont typeface="Wingdings" pitchFamily="2" charset="2"/>
              <a:buChar char="Ø"/>
            </a:pPr>
            <a:r>
              <a:rPr lang="mn-MN" sz="3200" i="1" dirty="0" smtClean="0">
                <a:latin typeface="Arial" pitchFamily="34" charset="0"/>
                <a:cs typeface="Arial" pitchFamily="34" charset="0"/>
              </a:rPr>
              <a:t> Маягт бүр нөхөх заавартай /заавартай сайн танилцах/</a:t>
            </a:r>
          </a:p>
          <a:p>
            <a:pPr marL="342900" indent="-342900" algn="just"/>
            <a:endParaRPr lang="mn-MN" sz="3200" dirty="0" smtClean="0">
              <a:latin typeface="Arial" pitchFamily="34" charset="0"/>
              <a:cs typeface="Arial" pitchFamily="34" charset="0"/>
            </a:endParaRPr>
          </a:p>
        </p:txBody>
      </p:sp>
      <p:sp>
        <p:nvSpPr>
          <p:cNvPr id="9" name="Rectangle 8"/>
          <p:cNvSpPr>
            <a:spLocks noChangeArrowheads="1"/>
          </p:cNvSpPr>
          <p:nvPr/>
        </p:nvSpPr>
        <p:spPr bwMode="auto">
          <a:xfrm>
            <a:off x="838200" y="762000"/>
            <a:ext cx="8153400" cy="461665"/>
          </a:xfrm>
          <a:prstGeom prst="rect">
            <a:avLst/>
          </a:prstGeom>
          <a:solidFill>
            <a:srgbClr val="996600"/>
          </a:solidFill>
          <a:ln w="9525">
            <a:noFill/>
            <a:miter lim="800000"/>
            <a:headEnd/>
            <a:tailEnd/>
          </a:ln>
        </p:spPr>
        <p:txBody>
          <a:bodyPr wrap="square">
            <a:spAutoFit/>
          </a:bodyPr>
          <a:lstStyle/>
          <a:p>
            <a:pPr marL="0" indent="0" algn="ctr">
              <a:spcAft>
                <a:spcPts val="1200"/>
              </a:spcAft>
              <a:buNone/>
              <a:defRPr/>
            </a:pPr>
            <a:r>
              <a:rPr lang="mn-MN" sz="2400" b="1" cap="all" dirty="0" smtClean="0">
                <a:solidFill>
                  <a:schemeClr val="bg1"/>
                </a:solidFill>
                <a:latin typeface="Arial" pitchFamily="34" charset="0"/>
                <a:ea typeface="Arial Unicode MS" pitchFamily="34" charset="-128"/>
                <a:cs typeface="Arial" pitchFamily="34" charset="0"/>
              </a:rPr>
              <a:t>Барилгын мэдээнд анхаарах асуудал</a:t>
            </a:r>
          </a:p>
        </p:txBody>
      </p:sp>
    </p:spTree>
    <p:extLst>
      <p:ext uri="{BB962C8B-B14F-4D97-AF65-F5344CB8AC3E}">
        <p14:creationId xmlns:p14="http://schemas.microsoft.com/office/powerpoint/2010/main" xmlns="" val="1035546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29060" y="0"/>
            <a:ext cx="9273060" cy="6849374"/>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13</a:t>
            </a:fld>
            <a:endParaRPr lang="en-US" dirty="0" smtClean="0"/>
          </a:p>
        </p:txBody>
      </p:sp>
      <p:pic>
        <p:nvPicPr>
          <p:cNvPr id="50177" name="Picture 1"/>
          <p:cNvPicPr>
            <a:picLocks noChangeAspect="1" noChangeArrowheads="1"/>
          </p:cNvPicPr>
          <p:nvPr/>
        </p:nvPicPr>
        <p:blipFill>
          <a:blip r:embed="rId4" cstate="print"/>
          <a:srcRect/>
          <a:stretch>
            <a:fillRect/>
          </a:stretch>
        </p:blipFill>
        <p:spPr bwMode="auto">
          <a:xfrm>
            <a:off x="609600" y="1"/>
            <a:ext cx="8534400" cy="6857999"/>
          </a:xfrm>
          <a:prstGeom prst="rect">
            <a:avLst/>
          </a:prstGeom>
          <a:noFill/>
          <a:ln w="9525">
            <a:noFill/>
            <a:miter lim="800000"/>
            <a:headEnd/>
            <a:tailEnd/>
          </a:ln>
        </p:spPr>
      </p:pic>
    </p:spTree>
    <p:extLst>
      <p:ext uri="{BB962C8B-B14F-4D97-AF65-F5344CB8AC3E}">
        <p14:creationId xmlns:p14="http://schemas.microsoft.com/office/powerpoint/2010/main" xmlns="" val="1035546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29060" y="0"/>
            <a:ext cx="9273060" cy="6849374"/>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14</a:t>
            </a:fld>
            <a:endParaRPr lang="en-US" dirty="0" smtClean="0"/>
          </a:p>
        </p:txBody>
      </p:sp>
      <p:pic>
        <p:nvPicPr>
          <p:cNvPr id="51202" name="Picture 2"/>
          <p:cNvPicPr>
            <a:picLocks noChangeAspect="1" noChangeArrowheads="1"/>
          </p:cNvPicPr>
          <p:nvPr/>
        </p:nvPicPr>
        <p:blipFill>
          <a:blip r:embed="rId4" cstate="print"/>
          <a:srcRect/>
          <a:stretch>
            <a:fillRect/>
          </a:stretch>
        </p:blipFill>
        <p:spPr bwMode="auto">
          <a:xfrm>
            <a:off x="762000" y="152400"/>
            <a:ext cx="8172450" cy="6510338"/>
          </a:xfrm>
          <a:prstGeom prst="rect">
            <a:avLst/>
          </a:prstGeom>
          <a:noFill/>
          <a:ln w="9525">
            <a:noFill/>
            <a:miter lim="800000"/>
            <a:headEnd/>
            <a:tailEnd/>
          </a:ln>
        </p:spPr>
      </p:pic>
    </p:spTree>
    <p:extLst>
      <p:ext uri="{BB962C8B-B14F-4D97-AF65-F5344CB8AC3E}">
        <p14:creationId xmlns:p14="http://schemas.microsoft.com/office/powerpoint/2010/main" xmlns="" val="1035546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29060" y="0"/>
            <a:ext cx="9273060" cy="6849374"/>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15</a:t>
            </a:fld>
            <a:endParaRPr lang="en-US" dirty="0" smtClean="0"/>
          </a:p>
        </p:txBody>
      </p:sp>
      <p:pic>
        <p:nvPicPr>
          <p:cNvPr id="59394" name="Picture 2"/>
          <p:cNvPicPr>
            <a:picLocks noChangeAspect="1" noChangeArrowheads="1"/>
          </p:cNvPicPr>
          <p:nvPr/>
        </p:nvPicPr>
        <p:blipFill>
          <a:blip r:embed="rId4" cstate="print"/>
          <a:srcRect/>
          <a:stretch>
            <a:fillRect/>
          </a:stretch>
        </p:blipFill>
        <p:spPr bwMode="auto">
          <a:xfrm>
            <a:off x="-152399" y="0"/>
            <a:ext cx="9296400" cy="6858000"/>
          </a:xfrm>
          <a:prstGeom prst="rect">
            <a:avLst/>
          </a:prstGeom>
          <a:noFill/>
          <a:ln w="9525">
            <a:noFill/>
            <a:miter lim="800000"/>
            <a:headEnd/>
            <a:tailEnd/>
          </a:ln>
        </p:spPr>
      </p:pic>
    </p:spTree>
    <p:extLst>
      <p:ext uri="{BB962C8B-B14F-4D97-AF65-F5344CB8AC3E}">
        <p14:creationId xmlns:p14="http://schemas.microsoft.com/office/powerpoint/2010/main" xmlns="" val="1035546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29060" y="0"/>
            <a:ext cx="9273060" cy="6849374"/>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16</a:t>
            </a:fld>
            <a:endParaRPr lang="en-US" dirty="0" smtClean="0"/>
          </a:p>
        </p:txBody>
      </p:sp>
      <p:pic>
        <p:nvPicPr>
          <p:cNvPr id="60418" name="Picture 2"/>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xmlns="" val="1035546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9273060" cy="6849374"/>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17</a:t>
            </a:fld>
            <a:endParaRPr lang="en-US" dirty="0" smtClean="0"/>
          </a:p>
        </p:txBody>
      </p:sp>
      <p:pic>
        <p:nvPicPr>
          <p:cNvPr id="2050" name="Picture 2"/>
          <p:cNvPicPr>
            <a:picLocks noChangeAspect="1" noChangeArrowheads="1"/>
          </p:cNvPicPr>
          <p:nvPr/>
        </p:nvPicPr>
        <p:blipFill>
          <a:blip r:embed="rId4" cstate="print"/>
          <a:srcRect/>
          <a:stretch>
            <a:fillRect/>
          </a:stretch>
        </p:blipFill>
        <p:spPr bwMode="auto">
          <a:xfrm>
            <a:off x="914400" y="533400"/>
            <a:ext cx="7529512" cy="6157913"/>
          </a:xfrm>
          <a:prstGeom prst="rect">
            <a:avLst/>
          </a:prstGeom>
          <a:noFill/>
          <a:ln w="9525">
            <a:noFill/>
            <a:miter lim="800000"/>
            <a:headEnd/>
            <a:tailEnd/>
          </a:ln>
        </p:spPr>
      </p:pic>
    </p:spTree>
    <p:extLst>
      <p:ext uri="{BB962C8B-B14F-4D97-AF65-F5344CB8AC3E}">
        <p14:creationId xmlns:p14="http://schemas.microsoft.com/office/powerpoint/2010/main" xmlns="" val="1035546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29060" y="8626"/>
            <a:ext cx="9273060" cy="6849374"/>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18</a:t>
            </a:fld>
            <a:endParaRPr lang="en-US" dirty="0" smtClean="0"/>
          </a:p>
        </p:txBody>
      </p:sp>
      <p:pic>
        <p:nvPicPr>
          <p:cNvPr id="3074" name="Picture 2"/>
          <p:cNvPicPr>
            <a:picLocks noChangeAspect="1" noChangeArrowheads="1"/>
          </p:cNvPicPr>
          <p:nvPr/>
        </p:nvPicPr>
        <p:blipFill>
          <a:blip r:embed="rId4" cstate="print"/>
          <a:srcRect/>
          <a:stretch>
            <a:fillRect/>
          </a:stretch>
        </p:blipFill>
        <p:spPr bwMode="auto">
          <a:xfrm>
            <a:off x="914400" y="533400"/>
            <a:ext cx="7391400" cy="6131674"/>
          </a:xfrm>
          <a:prstGeom prst="rect">
            <a:avLst/>
          </a:prstGeom>
          <a:noFill/>
          <a:ln w="9525">
            <a:noFill/>
            <a:miter lim="800000"/>
            <a:headEnd/>
            <a:tailEnd/>
          </a:ln>
        </p:spPr>
      </p:pic>
    </p:spTree>
    <p:extLst>
      <p:ext uri="{BB962C8B-B14F-4D97-AF65-F5344CB8AC3E}">
        <p14:creationId xmlns:p14="http://schemas.microsoft.com/office/powerpoint/2010/main" xmlns="" val="1035546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29060" y="8626"/>
            <a:ext cx="9273060" cy="6849374"/>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19</a:t>
            </a:fld>
            <a:endParaRPr lang="en-US" dirty="0" smtClean="0"/>
          </a:p>
        </p:txBody>
      </p:sp>
      <p:pic>
        <p:nvPicPr>
          <p:cNvPr id="52226" name="Picture 2"/>
          <p:cNvPicPr>
            <a:picLocks noChangeAspect="1" noChangeArrowheads="1"/>
          </p:cNvPicPr>
          <p:nvPr/>
        </p:nvPicPr>
        <p:blipFill>
          <a:blip r:embed="rId4" cstate="print"/>
          <a:srcRect/>
          <a:stretch>
            <a:fillRect/>
          </a:stretch>
        </p:blipFill>
        <p:spPr bwMode="auto">
          <a:xfrm>
            <a:off x="762000" y="28225"/>
            <a:ext cx="8229600" cy="6677375"/>
          </a:xfrm>
          <a:prstGeom prst="rect">
            <a:avLst/>
          </a:prstGeom>
          <a:noFill/>
          <a:ln w="9525">
            <a:noFill/>
            <a:miter lim="800000"/>
            <a:headEnd/>
            <a:tailEnd/>
          </a:ln>
        </p:spPr>
      </p:pic>
    </p:spTree>
    <p:extLst>
      <p:ext uri="{BB962C8B-B14F-4D97-AF65-F5344CB8AC3E}">
        <p14:creationId xmlns:p14="http://schemas.microsoft.com/office/powerpoint/2010/main" xmlns="" val="1035546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9273060" cy="6849374"/>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2</a:t>
            </a:fld>
            <a:endParaRPr lang="en-US" dirty="0" smtClean="0"/>
          </a:p>
        </p:txBody>
      </p:sp>
      <p:sp>
        <p:nvSpPr>
          <p:cNvPr id="7" name="TextBox 6"/>
          <p:cNvSpPr txBox="1"/>
          <p:nvPr/>
        </p:nvSpPr>
        <p:spPr>
          <a:xfrm>
            <a:off x="838200" y="1143000"/>
            <a:ext cx="8001000" cy="5401479"/>
          </a:xfrm>
          <a:prstGeom prst="rect">
            <a:avLst/>
          </a:prstGeom>
          <a:noFill/>
        </p:spPr>
        <p:txBody>
          <a:bodyPr wrap="square" rtlCol="0">
            <a:spAutoFit/>
          </a:bodyPr>
          <a:lstStyle/>
          <a:p>
            <a:pPr fontAlgn="t"/>
            <a:r>
              <a:rPr lang="mn-MN" sz="2300" b="1" dirty="0" smtClean="0">
                <a:latin typeface="Arial" pitchFamily="34" charset="0"/>
                <a:cs typeface="Arial" pitchFamily="34" charset="0"/>
              </a:rPr>
              <a:t>4 дүгээр зүйл.Статистикийн үйл ажиллагааны зарчим</a:t>
            </a:r>
            <a:br>
              <a:rPr lang="mn-MN" sz="2300" b="1" dirty="0" smtClean="0">
                <a:latin typeface="Arial" pitchFamily="34" charset="0"/>
                <a:cs typeface="Arial" pitchFamily="34" charset="0"/>
              </a:rPr>
            </a:br>
            <a:r>
              <a:rPr lang="mn-MN" sz="2300" dirty="0" smtClean="0">
                <a:latin typeface="Arial" pitchFamily="34" charset="0"/>
                <a:cs typeface="Arial" pitchFamily="34" charset="0"/>
              </a:rPr>
              <a:t>Статистикийн </a:t>
            </a:r>
            <a:r>
              <a:rPr lang="mn-MN" sz="2300" dirty="0" smtClean="0">
                <a:latin typeface="Arial" pitchFamily="34" charset="0"/>
                <a:cs typeface="Arial" pitchFamily="34" charset="0"/>
              </a:rPr>
              <a:t>үйл ажиллагаанд дараахь зарчим баримтална:</a:t>
            </a:r>
            <a:br>
              <a:rPr lang="mn-MN" sz="2300" dirty="0" smtClean="0">
                <a:latin typeface="Arial" pitchFamily="34" charset="0"/>
                <a:cs typeface="Arial" pitchFamily="34" charset="0"/>
              </a:rPr>
            </a:br>
            <a:r>
              <a:rPr lang="mn-MN" sz="2300" dirty="0" smtClean="0">
                <a:latin typeface="Arial" pitchFamily="34" charset="0"/>
                <a:cs typeface="Arial" pitchFamily="34" charset="0"/>
              </a:rPr>
              <a:t>1/албан </a:t>
            </a:r>
            <a:r>
              <a:rPr lang="mn-MN" sz="2300" dirty="0" smtClean="0">
                <a:latin typeface="Arial" pitchFamily="34" charset="0"/>
                <a:cs typeface="Arial" pitchFamily="34" charset="0"/>
              </a:rPr>
              <a:t>ёсны статистикийн үйл ажиллагаа нь хараат бус, бие даасан байх;</a:t>
            </a:r>
          </a:p>
          <a:p>
            <a:pPr fontAlgn="t"/>
            <a:r>
              <a:rPr lang="mn-MN" sz="2300" dirty="0" smtClean="0">
                <a:latin typeface="Arial" pitchFamily="34" charset="0"/>
                <a:cs typeface="Arial" pitchFamily="34" charset="0"/>
              </a:rPr>
              <a:t>2/шинжлэх ухааны үндэслэл бүхий нэгдмэл арга зүйтэй байх;</a:t>
            </a:r>
          </a:p>
          <a:p>
            <a:pPr fontAlgn="t"/>
            <a:r>
              <a:rPr lang="mn-MN" sz="2300" dirty="0" smtClean="0">
                <a:latin typeface="Arial" pitchFamily="34" charset="0"/>
                <a:cs typeface="Arial" pitchFamily="34" charset="0"/>
              </a:rPr>
              <a:t>3/мэдээлэл үнэн, бодитой байх;</a:t>
            </a:r>
          </a:p>
          <a:p>
            <a:pPr fontAlgn="t"/>
            <a:r>
              <a:rPr lang="mn-MN" sz="2300" dirty="0" smtClean="0">
                <a:latin typeface="Arial" pitchFamily="34" charset="0"/>
                <a:cs typeface="Arial" pitchFamily="34" charset="0"/>
              </a:rPr>
              <a:t>4/мэдээлэл шуурхай байх;</a:t>
            </a:r>
          </a:p>
          <a:p>
            <a:pPr fontAlgn="t"/>
            <a:r>
              <a:rPr lang="mn-MN" sz="2300" dirty="0" smtClean="0">
                <a:latin typeface="Arial" pitchFamily="34" charset="0"/>
                <a:cs typeface="Arial" pitchFamily="34" charset="0"/>
              </a:rPr>
              <a:t>5/статистикийн мэдээлэл нь нийтэд хүртээмжтэй, хуулиар зөвшөөрөгдсөн хэмжээнд ил тод байх;</a:t>
            </a:r>
          </a:p>
          <a:p>
            <a:pPr fontAlgn="t"/>
            <a:r>
              <a:rPr lang="mn-MN" sz="2300" dirty="0" smtClean="0">
                <a:latin typeface="Arial" pitchFamily="34" charset="0"/>
                <a:cs typeface="Arial" pitchFamily="34" charset="0"/>
              </a:rPr>
              <a:t>6/статистикийн үзүүлэлт, арга зүй нь олон улсын статистикийн стандарт, арга зүйтэй нийцсэн байх;</a:t>
            </a:r>
          </a:p>
          <a:p>
            <a:pPr fontAlgn="t"/>
            <a:r>
              <a:rPr lang="mn-MN" sz="2300" dirty="0" smtClean="0">
                <a:latin typeface="Arial" pitchFamily="34" charset="0"/>
                <a:cs typeface="Arial" pitchFamily="34" charset="0"/>
              </a:rPr>
              <a:t>7/статистикийн мэдээллийг бага зардлаар, мэдээлэгчид ачаалал багатай арга, хэлбэрээр цуглуулах</a:t>
            </a:r>
            <a:r>
              <a:rPr lang="mn-MN" sz="2300" dirty="0" smtClean="0">
                <a:latin typeface="Arial" pitchFamily="34" charset="0"/>
                <a:cs typeface="Arial" pitchFamily="34" charset="0"/>
              </a:rPr>
              <a:t>.</a:t>
            </a:r>
            <a:endParaRPr lang="en-US" sz="2300" dirty="0">
              <a:latin typeface="Arial" pitchFamily="34" charset="0"/>
              <a:cs typeface="Arial" pitchFamily="34" charset="0"/>
            </a:endParaRPr>
          </a:p>
        </p:txBody>
      </p:sp>
      <p:sp>
        <p:nvSpPr>
          <p:cNvPr id="9" name="Rectangle 8"/>
          <p:cNvSpPr>
            <a:spLocks noChangeArrowheads="1"/>
          </p:cNvSpPr>
          <p:nvPr/>
        </p:nvSpPr>
        <p:spPr bwMode="auto">
          <a:xfrm>
            <a:off x="838200" y="533401"/>
            <a:ext cx="8153400" cy="457200"/>
          </a:xfrm>
          <a:prstGeom prst="rect">
            <a:avLst/>
          </a:prstGeom>
          <a:solidFill>
            <a:srgbClr val="996600"/>
          </a:solidFill>
          <a:ln w="9525">
            <a:noFill/>
            <a:miter lim="800000"/>
            <a:headEnd/>
            <a:tailEnd/>
          </a:ln>
        </p:spPr>
        <p:txBody>
          <a:bodyPr wrap="square">
            <a:spAutoFit/>
          </a:bodyPr>
          <a:lstStyle/>
          <a:p>
            <a:pPr marL="0" indent="0" algn="ctr">
              <a:spcAft>
                <a:spcPts val="1200"/>
              </a:spcAft>
              <a:buNone/>
              <a:defRPr/>
            </a:pPr>
            <a:r>
              <a:rPr lang="mn-MN" sz="2400" b="1" cap="all" dirty="0" smtClean="0">
                <a:solidFill>
                  <a:schemeClr val="bg1"/>
                </a:solidFill>
                <a:latin typeface="Arial" pitchFamily="34" charset="0"/>
                <a:ea typeface="Arial Unicode MS" pitchFamily="34" charset="-128"/>
                <a:cs typeface="Arial" pitchFamily="34" charset="0"/>
              </a:rPr>
              <a:t>Статистикийн тухай хуулийн товч мэдээлэл</a:t>
            </a:r>
            <a:endParaRPr lang="mn-MN" sz="2400" b="1" cap="all" dirty="0" smtClean="0">
              <a:solidFill>
                <a:schemeClr val="bg1"/>
              </a:solidFill>
              <a:latin typeface="Arial"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1035546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29060" y="8626"/>
            <a:ext cx="9273060" cy="6849374"/>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20</a:t>
            </a:fld>
            <a:endParaRPr lang="en-US" dirty="0" smtClean="0"/>
          </a:p>
        </p:txBody>
      </p:sp>
      <p:pic>
        <p:nvPicPr>
          <p:cNvPr id="53250" name="Picture 2"/>
          <p:cNvPicPr>
            <a:picLocks noChangeAspect="1" noChangeArrowheads="1"/>
          </p:cNvPicPr>
          <p:nvPr/>
        </p:nvPicPr>
        <p:blipFill>
          <a:blip r:embed="rId4" cstate="print"/>
          <a:srcRect/>
          <a:stretch>
            <a:fillRect/>
          </a:stretch>
        </p:blipFill>
        <p:spPr bwMode="auto">
          <a:xfrm>
            <a:off x="762000" y="152400"/>
            <a:ext cx="8153400" cy="6610350"/>
          </a:xfrm>
          <a:prstGeom prst="rect">
            <a:avLst/>
          </a:prstGeom>
          <a:noFill/>
          <a:ln w="9525">
            <a:noFill/>
            <a:miter lim="800000"/>
            <a:headEnd/>
            <a:tailEnd/>
          </a:ln>
        </p:spPr>
      </p:pic>
    </p:spTree>
    <p:extLst>
      <p:ext uri="{BB962C8B-B14F-4D97-AF65-F5344CB8AC3E}">
        <p14:creationId xmlns:p14="http://schemas.microsoft.com/office/powerpoint/2010/main" xmlns="" val="1035546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9273060" cy="6849374"/>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21</a:t>
            </a:fld>
            <a:endParaRPr lang="en-US" dirty="0" smtClean="0"/>
          </a:p>
        </p:txBody>
      </p:sp>
      <p:sp>
        <p:nvSpPr>
          <p:cNvPr id="7" name="Rectangle 2"/>
          <p:cNvSpPr>
            <a:spLocks noChangeArrowheads="1"/>
          </p:cNvSpPr>
          <p:nvPr/>
        </p:nvSpPr>
        <p:spPr bwMode="auto">
          <a:xfrm>
            <a:off x="6934200" y="685800"/>
            <a:ext cx="2209800" cy="830997"/>
          </a:xfrm>
          <a:prstGeom prst="rect">
            <a:avLst/>
          </a:prstGeom>
          <a:noFill/>
          <a:ln w="9525">
            <a:noFill/>
            <a:miter lim="800000"/>
            <a:headEnd/>
            <a:tailEnd/>
          </a:ln>
        </p:spPr>
        <p:txBody>
          <a:bodyPr wrap="square">
            <a:spAutoFit/>
          </a:bodyPr>
          <a:lstStyle/>
          <a:p>
            <a:pPr marL="342900" indent="-342900"/>
            <a:r>
              <a:rPr lang="mn-MN" sz="1600" b="1" dirty="0" smtClean="0">
                <a:latin typeface="Arial" pitchFamily="34" charset="0"/>
                <a:cs typeface="Arial" pitchFamily="34" charset="0"/>
              </a:rPr>
              <a:t>1. Зарим улирлын  мэдээний маягт адилхан</a:t>
            </a:r>
          </a:p>
        </p:txBody>
      </p:sp>
      <p:sp>
        <p:nvSpPr>
          <p:cNvPr id="8" name="Rectangle 2"/>
          <p:cNvSpPr>
            <a:spLocks noChangeArrowheads="1"/>
          </p:cNvSpPr>
          <p:nvPr/>
        </p:nvSpPr>
        <p:spPr bwMode="auto">
          <a:xfrm>
            <a:off x="7010400" y="1600200"/>
            <a:ext cx="2133600" cy="523220"/>
          </a:xfrm>
          <a:prstGeom prst="rect">
            <a:avLst/>
          </a:prstGeom>
          <a:noFill/>
          <a:ln w="9525">
            <a:noFill/>
            <a:miter lim="800000"/>
            <a:headEnd/>
            <a:tailEnd/>
          </a:ln>
        </p:spPr>
        <p:txBody>
          <a:bodyPr wrap="square">
            <a:spAutoFit/>
          </a:bodyPr>
          <a:lstStyle/>
          <a:p>
            <a:pPr marL="342900" indent="-342900"/>
            <a:r>
              <a:rPr lang="mn-MN" sz="1400" b="1" dirty="0" smtClean="0">
                <a:solidFill>
                  <a:srgbClr val="FF0000"/>
                </a:solidFill>
                <a:latin typeface="Arial" pitchFamily="34" charset="0"/>
                <a:cs typeface="Arial" pitchFamily="34" charset="0"/>
              </a:rPr>
              <a:t>2. Мэдээг өссөн дүнгээр гаргана</a:t>
            </a:r>
          </a:p>
        </p:txBody>
      </p:sp>
      <p:sp>
        <p:nvSpPr>
          <p:cNvPr id="9" name="Rectangle 2"/>
          <p:cNvSpPr>
            <a:spLocks noChangeArrowheads="1"/>
          </p:cNvSpPr>
          <p:nvPr/>
        </p:nvSpPr>
        <p:spPr bwMode="auto">
          <a:xfrm>
            <a:off x="6934200" y="2286000"/>
            <a:ext cx="2209800" cy="523220"/>
          </a:xfrm>
          <a:prstGeom prst="rect">
            <a:avLst/>
          </a:prstGeom>
          <a:noFill/>
          <a:ln w="9525">
            <a:noFill/>
            <a:miter lim="800000"/>
            <a:headEnd/>
            <a:tailEnd/>
          </a:ln>
        </p:spPr>
        <p:txBody>
          <a:bodyPr wrap="square">
            <a:spAutoFit/>
          </a:bodyPr>
          <a:lstStyle/>
          <a:p>
            <a:pPr marL="342900" indent="-342900"/>
            <a:r>
              <a:rPr lang="mn-MN" sz="1400" b="1" dirty="0" smtClean="0">
                <a:solidFill>
                  <a:srgbClr val="FF0000"/>
                </a:solidFill>
                <a:latin typeface="Arial" pitchFamily="34" charset="0"/>
                <a:cs typeface="Arial" pitchFamily="34" charset="0"/>
              </a:rPr>
              <a:t>3.Хэмжих нэгжийг анхаарах. /мян.төг/</a:t>
            </a:r>
          </a:p>
        </p:txBody>
      </p:sp>
      <p:sp>
        <p:nvSpPr>
          <p:cNvPr id="11" name="Rectangle 2"/>
          <p:cNvSpPr>
            <a:spLocks noChangeArrowheads="1"/>
          </p:cNvSpPr>
          <p:nvPr/>
        </p:nvSpPr>
        <p:spPr bwMode="auto">
          <a:xfrm>
            <a:off x="7010400" y="3124200"/>
            <a:ext cx="2133600" cy="738664"/>
          </a:xfrm>
          <a:prstGeom prst="rect">
            <a:avLst/>
          </a:prstGeom>
          <a:noFill/>
          <a:ln w="9525">
            <a:noFill/>
            <a:miter lim="800000"/>
            <a:headEnd/>
            <a:tailEnd/>
          </a:ln>
        </p:spPr>
        <p:txBody>
          <a:bodyPr wrap="square">
            <a:spAutoFit/>
          </a:bodyPr>
          <a:lstStyle/>
          <a:p>
            <a:pPr marL="342900" indent="-342900"/>
            <a:r>
              <a:rPr lang="mn-MN" sz="1400" b="1" dirty="0" smtClean="0">
                <a:solidFill>
                  <a:srgbClr val="FF0000"/>
                </a:solidFill>
                <a:latin typeface="Arial" pitchFamily="34" charset="0"/>
                <a:cs typeface="Arial" pitchFamily="34" charset="0"/>
              </a:rPr>
              <a:t>4. Орон дэвшүүлэх Жишээ нь 5.51 бол 5.6</a:t>
            </a:r>
          </a:p>
        </p:txBody>
      </p:sp>
      <p:sp>
        <p:nvSpPr>
          <p:cNvPr id="12" name="Rectangle 2"/>
          <p:cNvSpPr>
            <a:spLocks noChangeArrowheads="1"/>
          </p:cNvSpPr>
          <p:nvPr/>
        </p:nvSpPr>
        <p:spPr bwMode="auto">
          <a:xfrm>
            <a:off x="6858000" y="4114800"/>
            <a:ext cx="2286000" cy="738664"/>
          </a:xfrm>
          <a:prstGeom prst="rect">
            <a:avLst/>
          </a:prstGeom>
          <a:noFill/>
          <a:ln w="9525">
            <a:noFill/>
            <a:miter lim="800000"/>
            <a:headEnd/>
            <a:tailEnd/>
          </a:ln>
        </p:spPr>
        <p:txBody>
          <a:bodyPr wrap="square">
            <a:spAutoFit/>
          </a:bodyPr>
          <a:lstStyle/>
          <a:p>
            <a:pPr marL="342900" indent="-342900"/>
            <a:r>
              <a:rPr lang="mn-MN" sz="1400" b="1" dirty="0" smtClean="0">
                <a:solidFill>
                  <a:srgbClr val="FF0000"/>
                </a:solidFill>
                <a:latin typeface="Arial" pitchFamily="34" charset="0"/>
                <a:cs typeface="Arial" pitchFamily="34" charset="0"/>
              </a:rPr>
              <a:t>5. Гарын үсэг, тамга тэмдэг даруулсан байх </a:t>
            </a:r>
            <a:r>
              <a:rPr lang="mn-MN" sz="1400" b="1" dirty="0" smtClean="0">
                <a:solidFill>
                  <a:srgbClr val="FF0000"/>
                </a:solidFill>
                <a:latin typeface="Arial" pitchFamily="34" charset="0"/>
                <a:cs typeface="Arial" pitchFamily="34" charset="0"/>
              </a:rPr>
              <a:t>шаардлагатай.</a:t>
            </a:r>
            <a:endParaRPr lang="mn-MN" sz="1400" b="1" dirty="0" smtClean="0">
              <a:solidFill>
                <a:srgbClr val="FF0000"/>
              </a:solidFill>
              <a:latin typeface="Arial" pitchFamily="34" charset="0"/>
              <a:cs typeface="Arial" pitchFamily="34" charset="0"/>
            </a:endParaRPr>
          </a:p>
        </p:txBody>
      </p:sp>
      <p:pic>
        <p:nvPicPr>
          <p:cNvPr id="17409" name="Picture 1"/>
          <p:cNvPicPr>
            <a:picLocks noChangeAspect="1" noChangeArrowheads="1"/>
          </p:cNvPicPr>
          <p:nvPr/>
        </p:nvPicPr>
        <p:blipFill>
          <a:blip r:embed="rId4" cstate="print"/>
          <a:srcRect/>
          <a:stretch>
            <a:fillRect/>
          </a:stretch>
        </p:blipFill>
        <p:spPr bwMode="auto">
          <a:xfrm>
            <a:off x="1219200" y="152400"/>
            <a:ext cx="5129212" cy="6589792"/>
          </a:xfrm>
          <a:prstGeom prst="rect">
            <a:avLst/>
          </a:prstGeom>
          <a:noFill/>
          <a:ln w="9525">
            <a:noFill/>
            <a:miter lim="800000"/>
            <a:headEnd/>
            <a:tailEnd/>
          </a:ln>
        </p:spPr>
      </p:pic>
    </p:spTree>
    <p:extLst>
      <p:ext uri="{BB962C8B-B14F-4D97-AF65-F5344CB8AC3E}">
        <p14:creationId xmlns:p14="http://schemas.microsoft.com/office/powerpoint/2010/main" xmlns="" val="1035546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8626"/>
            <a:ext cx="9144000" cy="6849374"/>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22</a:t>
            </a:fld>
            <a:endParaRPr lang="en-US" dirty="0" smtClean="0"/>
          </a:p>
        </p:txBody>
      </p:sp>
      <p:sp>
        <p:nvSpPr>
          <p:cNvPr id="7" name="Rectangle 6"/>
          <p:cNvSpPr/>
          <p:nvPr/>
        </p:nvSpPr>
        <p:spPr>
          <a:xfrm>
            <a:off x="2057400" y="5562600"/>
            <a:ext cx="4832349" cy="646331"/>
          </a:xfrm>
          <a:prstGeom prst="rect">
            <a:avLst/>
          </a:prstGeom>
        </p:spPr>
        <p:txBody>
          <a:bodyPr wrap="none">
            <a:spAutoFit/>
          </a:bodyPr>
          <a:lstStyle/>
          <a:p>
            <a:pPr marL="342900" indent="-342900">
              <a:buFont typeface="+mj-lt"/>
              <a:buAutoNum type="arabicPeriod"/>
            </a:pPr>
            <a:r>
              <a:rPr lang="mn-MN" b="1" dirty="0" smtClean="0">
                <a:latin typeface="Arial" pitchFamily="34" charset="0"/>
                <a:cs typeface="Arial" pitchFamily="34" charset="0"/>
              </a:rPr>
              <a:t>Статистикийн хэрэглэгч бүртгэх</a:t>
            </a:r>
          </a:p>
          <a:p>
            <a:pPr marL="342900" indent="-342900">
              <a:buFont typeface="+mj-lt"/>
              <a:buAutoNum type="arabicPeriod"/>
            </a:pPr>
            <a:r>
              <a:rPr lang="mn-MN" b="1" dirty="0" smtClean="0">
                <a:latin typeface="Arial" pitchFamily="34" charset="0"/>
                <a:cs typeface="Arial" pitchFamily="34" charset="0"/>
              </a:rPr>
              <a:t>Статистикийн мэдээ тайлан тархаалт</a:t>
            </a:r>
            <a:endParaRPr lang="en-US" b="1" dirty="0">
              <a:latin typeface="Arial" pitchFamily="34" charset="0"/>
              <a:cs typeface="Arial" pitchFamily="34" charset="0"/>
            </a:endParaRPr>
          </a:p>
        </p:txBody>
      </p:sp>
      <p:sp>
        <p:nvSpPr>
          <p:cNvPr id="11" name="Rectangle 10"/>
          <p:cNvSpPr/>
          <p:nvPr/>
        </p:nvSpPr>
        <p:spPr>
          <a:xfrm>
            <a:off x="1066800" y="762000"/>
            <a:ext cx="7924800" cy="4524315"/>
          </a:xfrm>
          <a:prstGeom prst="rect">
            <a:avLst/>
          </a:prstGeom>
        </p:spPr>
        <p:txBody>
          <a:bodyPr wrap="square">
            <a:spAutoFit/>
          </a:bodyPr>
          <a:lstStyle/>
          <a:p>
            <a:pPr>
              <a:buFont typeface="Wingdings" pitchFamily="2" charset="2"/>
              <a:buChar char="v"/>
            </a:pPr>
            <a:r>
              <a:rPr lang="mn-MN" sz="2400" dirty="0" smtClean="0">
                <a:latin typeface="Arial" pitchFamily="34" charset="0"/>
                <a:cs typeface="Arial" pitchFamily="34" charset="0"/>
              </a:rPr>
              <a:t>   Сум, багийн түвшинд бололцоот тоон мэдээллийн эх үүсвэрийг бий болгох</a:t>
            </a:r>
            <a:r>
              <a:rPr lang="en-US" sz="2400" dirty="0" smtClean="0">
                <a:latin typeface="Arial" pitchFamily="34" charset="0"/>
                <a:cs typeface="Arial" pitchFamily="34" charset="0"/>
              </a:rPr>
              <a:t> </a:t>
            </a:r>
            <a:r>
              <a:rPr lang="mn-MN" sz="2400" b="1" dirty="0" smtClean="0">
                <a:latin typeface="Arial" pitchFamily="34" charset="0"/>
                <a:cs typeface="Arial" pitchFamily="34" charset="0"/>
              </a:rPr>
              <a:t>Статистикийн тухай хуулийн 5 дугаар зүйлийн 3-т</a:t>
            </a:r>
            <a:r>
              <a:rPr lang="mn-MN" sz="2400" dirty="0" smtClean="0">
                <a:latin typeface="Arial" pitchFamily="34" charset="0"/>
                <a:cs typeface="Arial" pitchFamily="34" charset="0"/>
              </a:rPr>
              <a:t> </a:t>
            </a:r>
            <a:r>
              <a:rPr lang="mn-MN" sz="2400" dirty="0" smtClean="0">
                <a:latin typeface="Arial" pitchFamily="34" charset="0"/>
                <a:cs typeface="Arial" pitchFamily="34" charset="0"/>
              </a:rPr>
              <a:t>албан </a:t>
            </a:r>
            <a:r>
              <a:rPr lang="mn-MN" sz="2400" dirty="0" smtClean="0">
                <a:latin typeface="Arial" pitchFamily="34" charset="0"/>
                <a:cs typeface="Arial" pitchFamily="34" charset="0"/>
              </a:rPr>
              <a:t>ёсны статистикийн мэдээллийг статистикийн асуудал эрхэлсэн төрийн захиргааны байгууллага, яам, төрийн бусад албан газар, бүх шатны Засаг дарга эрхлэн гаргана гэж заасаны дагуу сумдаа статистик мэдээ гаргана. /сумын Засаг даргаар захирамж гаргуулан ажиллах/ </a:t>
            </a:r>
          </a:p>
          <a:p>
            <a:pPr>
              <a:buFont typeface="Wingdings" pitchFamily="2" charset="2"/>
              <a:buChar char="v"/>
            </a:pPr>
            <a:r>
              <a:rPr lang="mn-MN" sz="2400" dirty="0" smtClean="0">
                <a:latin typeface="Arial" pitchFamily="34" charset="0"/>
                <a:cs typeface="Arial" pitchFamily="34" charset="0"/>
              </a:rPr>
              <a:t>  Х</a:t>
            </a:r>
            <a:r>
              <a:rPr lang="mn-MN" sz="2400" b="1" dirty="0" smtClean="0">
                <a:latin typeface="Arial" pitchFamily="34" charset="0"/>
                <a:cs typeface="Arial" pitchFamily="34" charset="0"/>
              </a:rPr>
              <a:t>эрэглэгч бүртгэх</a:t>
            </a:r>
            <a:endParaRPr lang="mn-MN" sz="2400" dirty="0" smtClean="0">
              <a:latin typeface="Arial" pitchFamily="34" charset="0"/>
              <a:cs typeface="Arial" pitchFamily="34" charset="0"/>
            </a:endParaRPr>
          </a:p>
          <a:p>
            <a:pPr>
              <a:buFont typeface="Wingdings" pitchFamily="2" charset="2"/>
              <a:buChar char="v"/>
            </a:pPr>
            <a:r>
              <a:rPr lang="mn-MN" sz="2400" b="1" dirty="0" smtClean="0">
                <a:latin typeface="Arial" pitchFamily="34" charset="0"/>
                <a:cs typeface="Arial" pitchFamily="34" charset="0"/>
              </a:rPr>
              <a:t>  Статистикийн мэдээ тархаалтын талаар надаас хүснэгт авах </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xmlns="" val="1035546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29060" y="8626"/>
            <a:ext cx="9273060" cy="6849374"/>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23</a:t>
            </a:fld>
            <a:endParaRPr lang="en-US" dirty="0" smtClean="0"/>
          </a:p>
        </p:txBody>
      </p:sp>
      <p:sp>
        <p:nvSpPr>
          <p:cNvPr id="7" name="Rectangle 6"/>
          <p:cNvSpPr/>
          <p:nvPr/>
        </p:nvSpPr>
        <p:spPr>
          <a:xfrm>
            <a:off x="2209800" y="609600"/>
            <a:ext cx="5103513" cy="461665"/>
          </a:xfrm>
          <a:prstGeom prst="rect">
            <a:avLst/>
          </a:prstGeom>
        </p:spPr>
        <p:txBody>
          <a:bodyPr wrap="none">
            <a:spAutoFit/>
          </a:bodyPr>
          <a:lstStyle/>
          <a:p>
            <a:r>
              <a:rPr lang="mn-MN" sz="2400" b="1" dirty="0" smtClean="0">
                <a:latin typeface="Arial" pitchFamily="34" charset="0"/>
                <a:cs typeface="Arial" pitchFamily="34" charset="0"/>
              </a:rPr>
              <a:t>Ажиллах орчиноо сайжируулах </a:t>
            </a:r>
            <a:endParaRPr lang="en-US" sz="2400" b="1" dirty="0">
              <a:latin typeface="Arial" pitchFamily="34" charset="0"/>
              <a:cs typeface="Arial" pitchFamily="34" charset="0"/>
            </a:endParaRPr>
          </a:p>
        </p:txBody>
      </p:sp>
      <p:pic>
        <p:nvPicPr>
          <p:cNvPr id="56322" name="Picture 2" descr="компютер зурган илэрцүүд"/>
          <p:cNvPicPr>
            <a:picLocks noChangeAspect="1" noChangeArrowheads="1"/>
          </p:cNvPicPr>
          <p:nvPr/>
        </p:nvPicPr>
        <p:blipFill>
          <a:blip r:embed="rId4" cstate="print"/>
          <a:srcRect/>
          <a:stretch>
            <a:fillRect/>
          </a:stretch>
        </p:blipFill>
        <p:spPr bwMode="auto">
          <a:xfrm>
            <a:off x="2895600" y="4267200"/>
            <a:ext cx="3048000" cy="2286000"/>
          </a:xfrm>
          <a:prstGeom prst="rect">
            <a:avLst/>
          </a:prstGeom>
          <a:noFill/>
        </p:spPr>
      </p:pic>
      <p:sp>
        <p:nvSpPr>
          <p:cNvPr id="11" name="TextBox 10"/>
          <p:cNvSpPr txBox="1"/>
          <p:nvPr/>
        </p:nvSpPr>
        <p:spPr>
          <a:xfrm>
            <a:off x="914400" y="609600"/>
            <a:ext cx="8077200" cy="430887"/>
          </a:xfrm>
          <a:prstGeom prst="rect">
            <a:avLst/>
          </a:prstGeom>
          <a:noFill/>
        </p:spPr>
        <p:txBody>
          <a:bodyPr wrap="square" rtlCol="0">
            <a:spAutoFit/>
          </a:bodyPr>
          <a:lstStyle/>
          <a:p>
            <a:pPr algn="ctr"/>
            <a:endParaRPr lang="en-US" sz="2200" dirty="0" smtClean="0">
              <a:latin typeface="Arial" pitchFamily="34" charset="0"/>
              <a:cs typeface="Arial" pitchFamily="34" charset="0"/>
            </a:endParaRPr>
          </a:p>
        </p:txBody>
      </p:sp>
      <p:sp>
        <p:nvSpPr>
          <p:cNvPr id="12" name="TextBox 11"/>
          <p:cNvSpPr txBox="1"/>
          <p:nvPr/>
        </p:nvSpPr>
        <p:spPr>
          <a:xfrm>
            <a:off x="838200" y="1143000"/>
            <a:ext cx="8077200" cy="2893100"/>
          </a:xfrm>
          <a:prstGeom prst="rect">
            <a:avLst/>
          </a:prstGeom>
          <a:noFill/>
        </p:spPr>
        <p:txBody>
          <a:bodyPr wrap="square" rtlCol="0">
            <a:spAutoFit/>
          </a:bodyPr>
          <a:lstStyle/>
          <a:p>
            <a:pPr algn="just">
              <a:buFont typeface="Wingdings" pitchFamily="2" charset="2"/>
              <a:buChar char="Ø"/>
            </a:pPr>
            <a:r>
              <a:rPr lang="mn-MN" sz="2000" dirty="0" smtClean="0">
                <a:latin typeface="Arial" pitchFamily="34" charset="0"/>
                <a:cs typeface="Arial" pitchFamily="34" charset="0"/>
              </a:rPr>
              <a:t>компютероо </a:t>
            </a:r>
            <a:r>
              <a:rPr lang="mn-MN" sz="2000" dirty="0" smtClean="0">
                <a:latin typeface="Arial" pitchFamily="34" charset="0"/>
                <a:cs typeface="Arial" pitchFamily="34" charset="0"/>
              </a:rPr>
              <a:t>вирус </a:t>
            </a:r>
            <a:r>
              <a:rPr lang="ru-RU" sz="2000" dirty="0" smtClean="0">
                <a:latin typeface="Arial" pitchFamily="34" charset="0"/>
                <a:cs typeface="Arial" pitchFamily="34" charset="0"/>
              </a:rPr>
              <a:t>программ</a:t>
            </a:r>
            <a:r>
              <a:rPr lang="mn-MN" sz="2000" b="1" dirty="0" smtClean="0">
                <a:latin typeface="Arial" pitchFamily="34" charset="0"/>
                <a:cs typeface="Arial" pitchFamily="34" charset="0"/>
              </a:rPr>
              <a:t> суулгаж </a:t>
            </a:r>
            <a:r>
              <a:rPr lang="mn-MN" sz="2000" b="1" dirty="0" smtClean="0">
                <a:latin typeface="Arial" pitchFamily="34" charset="0"/>
                <a:cs typeface="Arial" pitchFamily="34" charset="0"/>
              </a:rPr>
              <a:t>ашиглах.</a:t>
            </a:r>
          </a:p>
          <a:p>
            <a:pPr algn="ctr"/>
            <a:r>
              <a:rPr lang="mn-MN" sz="2000" b="1" dirty="0" smtClean="0">
                <a:latin typeface="Arial" pitchFamily="34" charset="0"/>
                <a:cs typeface="Arial" pitchFamily="34" charset="0"/>
              </a:rPr>
              <a:t> </a:t>
            </a:r>
            <a:r>
              <a:rPr lang="mn-MN" sz="1400" dirty="0" smtClean="0">
                <a:solidFill>
                  <a:srgbClr val="FF0000"/>
                </a:solidFill>
                <a:latin typeface="Arial" pitchFamily="34" charset="0"/>
                <a:cs typeface="Arial" pitchFamily="34" charset="0"/>
              </a:rPr>
              <a:t>/харин компютер вирусаас хамгаалж чаддаггүй/</a:t>
            </a:r>
          </a:p>
          <a:p>
            <a:pPr algn="just">
              <a:buFont typeface="Wingdings" pitchFamily="2" charset="2"/>
              <a:buChar char="Ø"/>
            </a:pPr>
            <a:r>
              <a:rPr lang="mn-MN" sz="2200" dirty="0" smtClean="0">
                <a:latin typeface="Arial" pitchFamily="34" charset="0"/>
                <a:cs typeface="Arial" pitchFamily="34" charset="0"/>
              </a:rPr>
              <a:t>Багийн дарга нарын сүлжээний үзүүртэй өрөө гаргуулах</a:t>
            </a:r>
          </a:p>
          <a:p>
            <a:pPr algn="just">
              <a:buFont typeface="Wingdings" pitchFamily="2" charset="2"/>
              <a:buChar char="Ø"/>
            </a:pPr>
            <a:r>
              <a:rPr lang="mn-MN" sz="2200" dirty="0" smtClean="0">
                <a:latin typeface="Arial" pitchFamily="34" charset="0"/>
                <a:cs typeface="Arial" pitchFamily="34" charset="0"/>
              </a:rPr>
              <a:t> </a:t>
            </a:r>
            <a:r>
              <a:rPr lang="mn-MN" sz="2400" dirty="0" smtClean="0">
                <a:latin typeface="Arial" pitchFamily="34" charset="0"/>
                <a:cs typeface="Arial" pitchFamily="34" charset="0"/>
              </a:rPr>
              <a:t>Компютероо авахдаа вирус ха</a:t>
            </a:r>
            <a:r>
              <a:rPr lang="ru-RU" sz="2400" dirty="0" smtClean="0">
                <a:latin typeface="Arial" pitchFamily="34" charset="0"/>
                <a:cs typeface="Arial" pitchFamily="34" charset="0"/>
              </a:rPr>
              <a:t>амгаалалт</a:t>
            </a:r>
            <a:r>
              <a:rPr lang="mn-MN" sz="2400" dirty="0" smtClean="0">
                <a:latin typeface="Arial" pitchFamily="34" charset="0"/>
                <a:cs typeface="Arial" pitchFamily="34" charset="0"/>
              </a:rPr>
              <a:t>,</a:t>
            </a:r>
            <a:r>
              <a:rPr lang="ru-RU" sz="2400" dirty="0" smtClean="0">
                <a:latin typeface="Arial" pitchFamily="34" charset="0"/>
                <a:cs typeface="Arial" pitchFamily="34" charset="0"/>
              </a:rPr>
              <a:t> программ, санах ой </a:t>
            </a:r>
            <a:r>
              <a:rPr lang="ru-RU" sz="2400" dirty="0" smtClean="0">
                <a:latin typeface="Arial" pitchFamily="34" charset="0"/>
                <a:cs typeface="Arial" pitchFamily="34" charset="0"/>
              </a:rPr>
              <a:t>хэмжээ</a:t>
            </a:r>
            <a:r>
              <a:rPr lang="mn-MN" sz="2400" dirty="0" smtClean="0">
                <a:latin typeface="Arial" pitchFamily="34" charset="0"/>
                <a:cs typeface="Arial" pitchFamily="34" charset="0"/>
              </a:rPr>
              <a:t>,  </a:t>
            </a:r>
            <a:r>
              <a:rPr lang="en-US" sz="2400" dirty="0" smtClean="0">
                <a:latin typeface="Arial" pitchFamily="34" charset="0"/>
                <a:cs typeface="Arial" pitchFamily="34" charset="0"/>
              </a:rPr>
              <a:t>RAM </a:t>
            </a:r>
            <a:r>
              <a:rPr lang="mn-MN" sz="2400" dirty="0" smtClean="0">
                <a:latin typeface="Arial" pitchFamily="34" charset="0"/>
                <a:cs typeface="Arial" pitchFamily="34" charset="0"/>
              </a:rPr>
              <a:t>зэргийг асууж</a:t>
            </a:r>
            <a:r>
              <a:rPr lang="en-US" sz="2400" dirty="0" smtClean="0">
                <a:latin typeface="Arial" pitchFamily="34" charset="0"/>
                <a:cs typeface="Arial" pitchFamily="34" charset="0"/>
              </a:rPr>
              <a:t> </a:t>
            </a:r>
            <a:r>
              <a:rPr lang="mn-MN" sz="2400" dirty="0" smtClean="0">
                <a:latin typeface="Arial" pitchFamily="34" charset="0"/>
                <a:cs typeface="Arial" pitchFamily="34" charset="0"/>
              </a:rPr>
              <a:t>үзүүлэлт өндөртэйг нь авч ашиглах шаардлагатай.</a:t>
            </a:r>
            <a:endParaRPr lang="mn-MN" sz="2400" dirty="0" smtClean="0">
              <a:latin typeface="Arial" pitchFamily="34" charset="0"/>
              <a:cs typeface="Arial" pitchFamily="34" charset="0"/>
            </a:endParaRPr>
          </a:p>
          <a:p>
            <a:pPr algn="just">
              <a:buFont typeface="Wingdings" pitchFamily="2" charset="2"/>
              <a:buChar char="Ø"/>
            </a:pPr>
            <a:r>
              <a:rPr lang="mn-MN" sz="2400" dirty="0" smtClean="0">
                <a:latin typeface="Arial" pitchFamily="34" charset="0"/>
                <a:cs typeface="Arial" pitchFamily="34" charset="0"/>
              </a:rPr>
              <a:t>Ажиллах орчиноо сайжируулах тал дээр биднээс шалтгаалах зүйл байвал саналаа чөлөөтэй илэрхийлэх</a:t>
            </a:r>
            <a:endParaRPr lang="en-US" sz="2200" dirty="0" smtClean="0">
              <a:latin typeface="Arial" pitchFamily="34" charset="0"/>
              <a:cs typeface="Arial" pitchFamily="34" charset="0"/>
            </a:endParaRPr>
          </a:p>
        </p:txBody>
      </p:sp>
    </p:spTree>
    <p:extLst>
      <p:ext uri="{BB962C8B-B14F-4D97-AF65-F5344CB8AC3E}">
        <p14:creationId xmlns:p14="http://schemas.microsoft.com/office/powerpoint/2010/main" xmlns="" val="1035546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8626"/>
            <a:ext cx="9273060" cy="6849374"/>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2" name="TextBox 11"/>
          <p:cNvSpPr txBox="1"/>
          <p:nvPr/>
        </p:nvSpPr>
        <p:spPr>
          <a:xfrm>
            <a:off x="914400" y="609600"/>
            <a:ext cx="8077200" cy="5509200"/>
          </a:xfrm>
          <a:prstGeom prst="rect">
            <a:avLst/>
          </a:prstGeom>
          <a:noFill/>
        </p:spPr>
        <p:txBody>
          <a:bodyPr wrap="square" rtlCol="0">
            <a:spAutoFit/>
          </a:bodyPr>
          <a:lstStyle/>
          <a:p>
            <a:pPr algn="ctr"/>
            <a:r>
              <a:rPr lang="mn-MN" sz="2200" b="1" dirty="0" smtClean="0">
                <a:latin typeface="Arial" pitchFamily="34" charset="0"/>
                <a:cs typeface="Arial" pitchFamily="34" charset="0"/>
              </a:rPr>
              <a:t>Анхаарах асуудал:</a:t>
            </a:r>
          </a:p>
          <a:p>
            <a:pPr algn="just">
              <a:buFont typeface="Wingdings" pitchFamily="2" charset="2"/>
              <a:buChar char="Ø"/>
            </a:pPr>
            <a:r>
              <a:rPr lang="mn-MN" sz="2200" dirty="0" smtClean="0">
                <a:latin typeface="Arial" pitchFamily="34" charset="0"/>
                <a:cs typeface="Arial" pitchFamily="34" charset="0"/>
              </a:rPr>
              <a:t> Сум, багийн түвшинд бололцоот мэдээллийн эх үүсвэрийг бий болгох</a:t>
            </a:r>
            <a:r>
              <a:rPr lang="en-US" sz="2200" dirty="0" smtClean="0">
                <a:latin typeface="Arial" pitchFamily="34" charset="0"/>
                <a:cs typeface="Arial" pitchFamily="34" charset="0"/>
              </a:rPr>
              <a:t> </a:t>
            </a:r>
            <a:r>
              <a:rPr lang="mn-MN" sz="2200" b="1" dirty="0" smtClean="0">
                <a:latin typeface="Arial" pitchFamily="34" charset="0"/>
                <a:cs typeface="Arial" pitchFamily="34" charset="0"/>
              </a:rPr>
              <a:t>Статистикийн тухай хуулийн 5 дугаар зүйлийн 3-т </a:t>
            </a:r>
            <a:r>
              <a:rPr lang="mn-MN" sz="2200" dirty="0" smtClean="0">
                <a:latin typeface="Arial" pitchFamily="34" charset="0"/>
                <a:cs typeface="Arial" pitchFamily="34" charset="0"/>
              </a:rPr>
              <a:t>Албан ёсны статистикийн мэдээллийг статистикийн асуудал эрхэлсэн төрийн захиргааны байгууллага, яам, төрийн бусад албан газар, бүх шатны Засаг дарга эрхлэн гаргана гэж заасаны дагуу сумдаа статистик мэдээ гаргана. /сумын Засаг даргаар захирамж гаргуулан ажиллах/ </a:t>
            </a:r>
          </a:p>
          <a:p>
            <a:pPr algn="just">
              <a:buFont typeface="Wingdings" pitchFamily="2" charset="2"/>
              <a:buChar char="Ø"/>
            </a:pPr>
            <a:r>
              <a:rPr lang="en-US" sz="2200" dirty="0" err="1" smtClean="0">
                <a:latin typeface="Arial" pitchFamily="34" charset="0"/>
                <a:cs typeface="Arial" pitchFamily="34" charset="0"/>
              </a:rPr>
              <a:t>Ñàð</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óëèðàë</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á¿ð</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ñóìûí</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ýäèéí</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çàñàã</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íèéãìèéí</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áàéäëûí</a:t>
            </a:r>
            <a:r>
              <a:rPr lang="en-US" sz="2200" dirty="0" smtClean="0">
                <a:latin typeface="Arial" pitchFamily="34" charset="0"/>
                <a:cs typeface="Arial" pitchFamily="34" charset="0"/>
              </a:rPr>
              <a:t> </a:t>
            </a:r>
            <a:r>
              <a:rPr lang="mn-MN" sz="2200" dirty="0" smtClean="0">
                <a:latin typeface="Arial" pitchFamily="34" charset="0"/>
                <a:cs typeface="Arial" pitchFamily="34" charset="0"/>
              </a:rPr>
              <a:t>тухай </a:t>
            </a:r>
            <a:r>
              <a:rPr lang="en-US" sz="2200" dirty="0" err="1" smtClean="0">
                <a:latin typeface="Arial" pitchFamily="34" charset="0"/>
                <a:cs typeface="Arial" pitchFamily="34" charset="0"/>
              </a:rPr>
              <a:t>òàíèëöóóëãà</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ãàðãàæ</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ñóìûí</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óäèðäëàãà</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áîëîí</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èðãýäýä</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éë÷èëý</a:t>
            </a:r>
            <a:r>
              <a:rPr lang="mn-MN" sz="2200" dirty="0" smtClean="0">
                <a:latin typeface="Arial" pitchFamily="34" charset="0"/>
                <a:cs typeface="Arial" pitchFamily="34" charset="0"/>
              </a:rPr>
              <a:t>х</a:t>
            </a:r>
          </a:p>
          <a:p>
            <a:pPr algn="just">
              <a:buFont typeface="Wingdings" pitchFamily="2" charset="2"/>
              <a:buChar char="Ø"/>
            </a:pPr>
            <a:r>
              <a:rPr lang="mn-MN" sz="2200" dirty="0" smtClean="0">
                <a:latin typeface="Arial" pitchFamily="34" charset="0"/>
                <a:cs typeface="Arial" pitchFamily="34" charset="0"/>
              </a:rPr>
              <a:t> </a:t>
            </a:r>
            <a:r>
              <a:rPr lang="en-US" sz="2200" dirty="0" err="1" smtClean="0">
                <a:latin typeface="Arial" pitchFamily="34" charset="0"/>
                <a:cs typeface="Arial" pitchFamily="34" charset="0"/>
              </a:rPr>
              <a:t>Ñóìààñ</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áóñàä</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ãàçàð</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õýëòýñ</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àãåíòëàãò</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èð</a:t>
            </a:r>
            <a:r>
              <a:rPr lang="en-US" sz="2200" dirty="0" smtClean="0">
                <a:latin typeface="Arial" pitchFamily="34" charset="0"/>
                <a:cs typeface="Arial" pitchFamily="34" charset="0"/>
              </a:rPr>
              <a:t>¿¿</a:t>
            </a:r>
            <a:r>
              <a:rPr lang="en-US" sz="2200" dirty="0" err="1" smtClean="0">
                <a:latin typeface="Arial" pitchFamily="34" charset="0"/>
                <a:cs typeface="Arial" pitchFamily="34" charset="0"/>
              </a:rPr>
              <a:t>ëñýí</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ñàëáàðûí</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çàõèðãààíû</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ìýäýýëýë</a:t>
            </a:r>
            <a:r>
              <a:rPr lang="mn-MN" sz="2200" dirty="0" smtClean="0">
                <a:latin typeface="Arial" pitchFamily="34" charset="0"/>
                <a:cs typeface="Arial" pitchFamily="34" charset="0"/>
              </a:rPr>
              <a:t>  </a:t>
            </a:r>
            <a:r>
              <a:rPr lang="en-US" sz="2200" dirty="0" err="1" smtClean="0">
                <a:latin typeface="Arial" pitchFamily="34" charset="0"/>
                <a:cs typeface="Arial" pitchFamily="34" charset="0"/>
              </a:rPr>
              <a:t>íü</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àéìàãò</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èð</a:t>
            </a:r>
            <a:r>
              <a:rPr lang="en-US" sz="2200" dirty="0" smtClean="0">
                <a:latin typeface="Arial" pitchFamily="34" charset="0"/>
                <a:cs typeface="Arial" pitchFamily="34" charset="0"/>
              </a:rPr>
              <a:t>¿¿</a:t>
            </a:r>
            <a:r>
              <a:rPr lang="en-US" sz="2200" dirty="0" err="1" smtClean="0">
                <a:latin typeface="Arial" pitchFamily="34" charset="0"/>
                <a:cs typeface="Arial" pitchFamily="34" charset="0"/>
              </a:rPr>
              <a:t>ëñýí</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àëáàí</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ñíû</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ñòàòèñòèêèéí</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òºâëºðñºí</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ìýäýýëýëòýé</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á¿ðýí</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òîõèð</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äàâõàðäàëã¿é</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áîëñîí</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áàéõ</a:t>
            </a:r>
            <a:r>
              <a:rPr lang="mn-MN" sz="2200" dirty="0" smtClean="0">
                <a:latin typeface="Arial" pitchFamily="34" charset="0"/>
                <a:cs typeface="Arial" pitchFamily="34" charset="0"/>
              </a:rPr>
              <a:t>.</a:t>
            </a:r>
            <a:endParaRPr lang="en-US" sz="2200" dirty="0" smtClean="0">
              <a:latin typeface="Arial" pitchFamily="34" charset="0"/>
              <a:cs typeface="Arial" pitchFamily="34" charset="0"/>
            </a:endParaRPr>
          </a:p>
        </p:txBody>
      </p:sp>
    </p:spTree>
    <p:extLst>
      <p:ext uri="{BB962C8B-B14F-4D97-AF65-F5344CB8AC3E}">
        <p14:creationId xmlns:p14="http://schemas.microsoft.com/office/powerpoint/2010/main" xmlns="" val="1035546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9273060" cy="6849374"/>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25</a:t>
            </a:fld>
            <a:endParaRPr lang="en-US" dirty="0" smtClean="0"/>
          </a:p>
        </p:txBody>
      </p:sp>
      <p:sp>
        <p:nvSpPr>
          <p:cNvPr id="12" name="TextBox 11"/>
          <p:cNvSpPr txBox="1"/>
          <p:nvPr/>
        </p:nvSpPr>
        <p:spPr>
          <a:xfrm>
            <a:off x="914400" y="533399"/>
            <a:ext cx="7924800" cy="6109365"/>
          </a:xfrm>
          <a:prstGeom prst="rect">
            <a:avLst/>
          </a:prstGeom>
          <a:noFill/>
        </p:spPr>
        <p:txBody>
          <a:bodyPr wrap="square" rtlCol="0">
            <a:spAutoFit/>
          </a:bodyPr>
          <a:lstStyle/>
          <a:p>
            <a:pPr algn="ctr"/>
            <a:r>
              <a:rPr lang="mn-MN" sz="2300" b="1" dirty="0" smtClean="0">
                <a:latin typeface="Arial" pitchFamily="34" charset="0"/>
                <a:cs typeface="Arial" pitchFamily="34" charset="0"/>
              </a:rPr>
              <a:t>Анхаарах асуудал:</a:t>
            </a:r>
          </a:p>
          <a:p>
            <a:pPr algn="just">
              <a:buFont typeface="Wingdings" pitchFamily="2" charset="2"/>
              <a:buChar char="Ø"/>
            </a:pPr>
            <a:r>
              <a:rPr lang="mn-MN" sz="2300" dirty="0" smtClean="0">
                <a:latin typeface="Arial" pitchFamily="34" charset="0"/>
                <a:cs typeface="Arial" pitchFamily="34" charset="0"/>
              </a:rPr>
              <a:t> </a:t>
            </a:r>
            <a:r>
              <a:rPr lang="en-US" sz="2300" dirty="0" err="1" smtClean="0">
                <a:latin typeface="Arial" pitchFamily="34" charset="0"/>
                <a:cs typeface="Arial" pitchFamily="34" charset="0"/>
              </a:rPr>
              <a:t>Ñóìàíä</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éë</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àæèëëàãàà</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ÿâóóëæ</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áóé</a:t>
            </a:r>
            <a:r>
              <a:rPr lang="en-US" sz="2300" dirty="0" smtClean="0">
                <a:latin typeface="Arial" pitchFamily="34" charset="0"/>
                <a:cs typeface="Arial" pitchFamily="34" charset="0"/>
              </a:rPr>
              <a:t> º</a:t>
            </a:r>
            <a:r>
              <a:rPr lang="en-US" sz="2300" dirty="0" err="1" smtClean="0">
                <a:latin typeface="Arial" pitchFamily="34" charset="0"/>
                <a:cs typeface="Arial" pitchFamily="34" charset="0"/>
              </a:rPr>
              <a:t>ì÷èéí</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á¿õ</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òºðëèéí</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àæ</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àõóéí</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íýãæ</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áàéãóóëëàãà</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õóâèàðàà</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õºäºëìºð</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ýðõëýã÷èä</a:t>
            </a:r>
            <a:r>
              <a:rPr lang="en-US" sz="2300" dirty="0" smtClean="0">
                <a:latin typeface="Arial" pitchFamily="34" charset="0"/>
                <a:cs typeface="Arial" pitchFamily="34" charset="0"/>
              </a:rPr>
              <a:t>, </a:t>
            </a:r>
            <a:r>
              <a:rPr lang="mn-MN" sz="2300" dirty="0" smtClean="0">
                <a:latin typeface="Arial" pitchFamily="34" charset="0"/>
                <a:cs typeface="Arial" pitchFamily="34" charset="0"/>
              </a:rPr>
              <a:t>иргэдийг </a:t>
            </a:r>
            <a:r>
              <a:rPr lang="en-US" sz="2300" dirty="0" err="1" smtClean="0">
                <a:latin typeface="Arial" pitchFamily="34" charset="0"/>
                <a:cs typeface="Arial" pitchFamily="34" charset="0"/>
              </a:rPr>
              <a:t>àëáàí</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ñíû</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ñòàòèñòèêèéí</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ìýäýýíä</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á¿ðýí</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õàìðóóë</a:t>
            </a:r>
            <a:r>
              <a:rPr lang="mn-MN" sz="2300" dirty="0" smtClean="0">
                <a:latin typeface="Arial" pitchFamily="34" charset="0"/>
                <a:cs typeface="Arial" pitchFamily="34" charset="0"/>
              </a:rPr>
              <a:t>ах.</a:t>
            </a:r>
            <a:endParaRPr lang="en-US" sz="2300" dirty="0" smtClean="0">
              <a:latin typeface="Arial" pitchFamily="34" charset="0"/>
              <a:cs typeface="Arial" pitchFamily="34" charset="0"/>
            </a:endParaRPr>
          </a:p>
          <a:p>
            <a:pPr algn="just">
              <a:buFont typeface="Wingdings" pitchFamily="2" charset="2"/>
              <a:buChar char="Ø"/>
            </a:pPr>
            <a:r>
              <a:rPr lang="mn-MN" sz="2300" dirty="0" smtClean="0">
                <a:latin typeface="Arial" pitchFamily="34" charset="0"/>
                <a:cs typeface="Arial" pitchFamily="34" charset="0"/>
              </a:rPr>
              <a:t> Статистик м</a:t>
            </a:r>
            <a:r>
              <a:rPr lang="en-US" sz="2300" dirty="0" err="1" smtClean="0">
                <a:latin typeface="Arial" pitchFamily="34" charset="0"/>
                <a:cs typeface="Arial" pitchFamily="34" charset="0"/>
              </a:rPr>
              <a:t>эдээлэл</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үнэн</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бодитой</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байх</a:t>
            </a:r>
            <a:r>
              <a:rPr lang="mn-MN" sz="2300" dirty="0" smtClean="0">
                <a:latin typeface="Arial" pitchFamily="34" charset="0"/>
                <a:cs typeface="Arial" pitchFamily="34" charset="0"/>
              </a:rPr>
              <a:t>,</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мэдээлэл</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шуурхай</a:t>
            </a:r>
            <a:r>
              <a:rPr lang="en-US" sz="2300" dirty="0" smtClean="0">
                <a:latin typeface="Arial" pitchFamily="34" charset="0"/>
                <a:cs typeface="Arial" pitchFamily="34" charset="0"/>
              </a:rPr>
              <a:t> </a:t>
            </a:r>
            <a:r>
              <a:rPr lang="en-US" sz="2300" dirty="0" err="1" smtClean="0">
                <a:latin typeface="Arial" pitchFamily="34" charset="0"/>
                <a:cs typeface="Arial" pitchFamily="34" charset="0"/>
              </a:rPr>
              <a:t>байх</a:t>
            </a:r>
            <a:r>
              <a:rPr lang="mn-MN" sz="2300" dirty="0" smtClean="0">
                <a:latin typeface="Arial" pitchFamily="34" charset="0"/>
                <a:cs typeface="Arial" pitchFamily="34" charset="0"/>
              </a:rPr>
              <a:t> /гарын авлагын график хугацаанаас мэдээг хожимдуулж болохгүй </a:t>
            </a:r>
            <a:r>
              <a:rPr lang="mn-MN" sz="2300" b="1" dirty="0" smtClean="0">
                <a:latin typeface="Arial" pitchFamily="34" charset="0"/>
                <a:cs typeface="Arial" pitchFamily="34" charset="0"/>
              </a:rPr>
              <a:t>сумдын мэдээний ирц бүртгэдэг</a:t>
            </a:r>
            <a:r>
              <a:rPr lang="mn-MN" sz="2300" dirty="0" smtClean="0">
                <a:latin typeface="Arial" pitchFamily="34" charset="0"/>
                <a:cs typeface="Arial" pitchFamily="34" charset="0"/>
              </a:rPr>
              <a:t>/</a:t>
            </a:r>
          </a:p>
          <a:p>
            <a:pPr algn="just">
              <a:buFont typeface="Wingdings" pitchFamily="2" charset="2"/>
              <a:buChar char="Ø"/>
            </a:pPr>
            <a:r>
              <a:rPr lang="mn-MN" sz="2300" dirty="0" smtClean="0">
                <a:latin typeface="Arial" pitchFamily="34" charset="0"/>
                <a:cs typeface="Arial" pitchFamily="34" charset="0"/>
              </a:rPr>
              <a:t> Сар бүрийн танилцуулгыг и-мэйлээр явуулна тархаах </a:t>
            </a:r>
          </a:p>
          <a:p>
            <a:pPr algn="just">
              <a:buFont typeface="Wingdings" pitchFamily="2" charset="2"/>
              <a:buChar char="Ø"/>
            </a:pPr>
            <a:r>
              <a:rPr lang="mn-MN" sz="2300" dirty="0" smtClean="0">
                <a:latin typeface="Arial" pitchFamily="34" charset="0"/>
                <a:cs typeface="Arial" pitchFamily="34" charset="0"/>
              </a:rPr>
              <a:t> Тоон мэдээллийг </a:t>
            </a:r>
            <a:r>
              <a:rPr lang="en-US" sz="2300" b="1" dirty="0" smtClean="0">
                <a:latin typeface="Arial" pitchFamily="34" charset="0"/>
                <a:cs typeface="Arial" pitchFamily="34" charset="0"/>
                <a:hlinkClick r:id="rId4"/>
              </a:rPr>
              <a:t>www.1212.mn</a:t>
            </a:r>
            <a:r>
              <a:rPr lang="mn-MN" sz="2300" b="1" dirty="0" smtClean="0">
                <a:latin typeface="Arial" pitchFamily="34" charset="0"/>
                <a:cs typeface="Arial" pitchFamily="34" charset="0"/>
              </a:rPr>
              <a:t>, </a:t>
            </a:r>
            <a:r>
              <a:rPr lang="en-US" sz="2300" b="1" dirty="0" smtClean="0">
                <a:solidFill>
                  <a:srgbClr val="0070C0"/>
                </a:solidFill>
                <a:latin typeface="Arial" pitchFamily="34" charset="0"/>
                <a:cs typeface="Arial" pitchFamily="34" charset="0"/>
                <a:hlinkClick r:id="rId5"/>
              </a:rPr>
              <a:t>www.govi-altai.nso.mn</a:t>
            </a:r>
            <a:r>
              <a:rPr lang="mn-MN" sz="2300" b="1" dirty="0" smtClean="0">
                <a:solidFill>
                  <a:srgbClr val="0070C0"/>
                </a:solidFill>
                <a:latin typeface="Arial" pitchFamily="34" charset="0"/>
                <a:cs typeface="Arial" pitchFamily="34" charset="0"/>
              </a:rPr>
              <a:t>  </a:t>
            </a:r>
            <a:r>
              <a:rPr lang="mn-MN" sz="2300" dirty="0" smtClean="0">
                <a:latin typeface="Arial" pitchFamily="34" charset="0"/>
                <a:cs typeface="Arial" pitchFamily="34" charset="0"/>
              </a:rPr>
              <a:t>вэб хаягаас үзэж байх, тоон мэдээлэл тархаах   </a:t>
            </a:r>
          </a:p>
          <a:p>
            <a:pPr algn="just">
              <a:buFont typeface="Wingdings" pitchFamily="2" charset="2"/>
              <a:buChar char="Ø"/>
            </a:pPr>
            <a:r>
              <a:rPr lang="mn-MN" sz="2300" dirty="0" smtClean="0">
                <a:latin typeface="Arial" pitchFamily="34" charset="0"/>
                <a:cs typeface="Arial" pitchFamily="34" charset="0"/>
              </a:rPr>
              <a:t> Мэдээнд ААНБ-ын мэдээ гаргасан хүний гарын үсэг, тамга тэмдэг заавал байна.  </a:t>
            </a:r>
          </a:p>
          <a:p>
            <a:pPr algn="just">
              <a:buFont typeface="Wingdings" pitchFamily="2" charset="2"/>
              <a:buChar char="Ø"/>
            </a:pPr>
            <a:r>
              <a:rPr lang="mn-MN" sz="2300" dirty="0" smtClean="0">
                <a:latin typeface="Arial" pitchFamily="34" charset="0"/>
                <a:cs typeface="Arial" pitchFamily="34" charset="0"/>
              </a:rPr>
              <a:t> Сумын төрийн сангийн сүлжээгээр яаралтай явуулах бичиг тоотыг явуулна.</a:t>
            </a:r>
          </a:p>
        </p:txBody>
      </p:sp>
    </p:spTree>
    <p:extLst>
      <p:ext uri="{BB962C8B-B14F-4D97-AF65-F5344CB8AC3E}">
        <p14:creationId xmlns:p14="http://schemas.microsoft.com/office/powerpoint/2010/main" xmlns="" val="1035546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9273060" cy="6849374"/>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26</a:t>
            </a:fld>
            <a:endParaRPr lang="en-US" dirty="0" smtClean="0"/>
          </a:p>
        </p:txBody>
      </p:sp>
      <p:sp>
        <p:nvSpPr>
          <p:cNvPr id="12" name="TextBox 11"/>
          <p:cNvSpPr txBox="1"/>
          <p:nvPr/>
        </p:nvSpPr>
        <p:spPr>
          <a:xfrm>
            <a:off x="914400" y="533398"/>
            <a:ext cx="8229600" cy="5893921"/>
          </a:xfrm>
          <a:prstGeom prst="rect">
            <a:avLst/>
          </a:prstGeom>
          <a:noFill/>
        </p:spPr>
        <p:txBody>
          <a:bodyPr wrap="square" rtlCol="0">
            <a:spAutoFit/>
          </a:bodyPr>
          <a:lstStyle/>
          <a:p>
            <a:pPr algn="just"/>
            <a:r>
              <a:rPr lang="mn-MN" sz="2900" b="1" dirty="0" smtClean="0">
                <a:latin typeface="Arial" pitchFamily="34" charset="0"/>
                <a:cs typeface="Arial" pitchFamily="34" charset="0"/>
              </a:rPr>
              <a:t>Анхаарах асуудал:</a:t>
            </a:r>
          </a:p>
          <a:p>
            <a:pPr algn="just">
              <a:buFont typeface="Wingdings" pitchFamily="2" charset="2"/>
              <a:buChar char="Ø"/>
            </a:pPr>
            <a:r>
              <a:rPr lang="mn-MN" sz="2900" dirty="0" smtClean="0">
                <a:latin typeface="Arial" pitchFamily="34" charset="0"/>
                <a:cs typeface="Arial" pitchFamily="34" charset="0"/>
              </a:rPr>
              <a:t>Мэдээллийг улирал бүр шинэчлэн ажиллана.</a:t>
            </a:r>
          </a:p>
          <a:p>
            <a:pPr algn="just">
              <a:buFont typeface="Wingdings" pitchFamily="2" charset="2"/>
              <a:buChar char="Ø"/>
            </a:pPr>
            <a:r>
              <a:rPr lang="mn-MN" sz="2900" dirty="0" smtClean="0">
                <a:latin typeface="Arial" pitchFamily="34" charset="0"/>
                <a:cs typeface="Arial" pitchFamily="34" charset="0"/>
              </a:rPr>
              <a:t>ХАОМС</a:t>
            </a:r>
            <a:r>
              <a:rPr lang="en-US" sz="2900" dirty="0" smtClean="0">
                <a:latin typeface="Arial" pitchFamily="34" charset="0"/>
                <a:cs typeface="Arial" pitchFamily="34" charset="0"/>
              </a:rPr>
              <a:t>, </a:t>
            </a:r>
            <a:r>
              <a:rPr lang="mn-MN" sz="2900" dirty="0" smtClean="0">
                <a:latin typeface="Arial" pitchFamily="34" charset="0"/>
                <a:cs typeface="Arial" pitchFamily="34" charset="0"/>
              </a:rPr>
              <a:t>мал тооллогын программ ашиглах тул интернетгүй сумууд интернетээ сумын ЗДТГ-аараа шийдвэрлүүлэх шаардлагатай. </a:t>
            </a:r>
          </a:p>
          <a:p>
            <a:pPr algn="just">
              <a:buFont typeface="Wingdings" pitchFamily="2" charset="2"/>
              <a:buChar char="Ø"/>
            </a:pPr>
            <a:r>
              <a:rPr lang="mn-MN" sz="2900" dirty="0" smtClean="0">
                <a:latin typeface="Arial" pitchFamily="34" charset="0"/>
                <a:cs typeface="Arial" pitchFamily="34" charset="0"/>
              </a:rPr>
              <a:t> </a:t>
            </a:r>
            <a:r>
              <a:rPr lang="mn-MN" sz="2900" b="1" dirty="0" smtClean="0">
                <a:solidFill>
                  <a:srgbClr val="FF0000"/>
                </a:solidFill>
                <a:latin typeface="Arial" pitchFamily="34" charset="0"/>
                <a:cs typeface="Arial" pitchFamily="34" charset="0"/>
              </a:rPr>
              <a:t>Сарын мэдээг </a:t>
            </a:r>
            <a:r>
              <a:rPr lang="en-US" sz="2900" b="1" dirty="0" smtClean="0">
                <a:ln w="1905">
                  <a:solidFill>
                    <a:schemeClr val="tx2">
                      <a:lumMod val="40000"/>
                      <a:lumOff val="60000"/>
                    </a:schemeClr>
                  </a:solidFill>
                </a:ln>
                <a:solidFill>
                  <a:srgbClr val="FF0000"/>
                </a:solidFill>
                <a:effectLst>
                  <a:innerShdw blurRad="69850" dist="43180" dir="5400000">
                    <a:srgbClr val="000000">
                      <a:alpha val="65000"/>
                    </a:srgbClr>
                  </a:innerShdw>
                </a:effectLst>
                <a:latin typeface="Arial" pitchFamily="34" charset="0"/>
                <a:cs typeface="Arial" pitchFamily="34" charset="0"/>
                <a:hlinkClick r:id="rId4"/>
              </a:rPr>
              <a:t>stat_altai@yahoo.com</a:t>
            </a:r>
            <a:r>
              <a:rPr lang="mn-MN" sz="2900" b="1" dirty="0" smtClean="0">
                <a:ln w="1905">
                  <a:solidFill>
                    <a:schemeClr val="tx2">
                      <a:lumMod val="40000"/>
                      <a:lumOff val="60000"/>
                    </a:schemeClr>
                  </a:solidFill>
                </a:ln>
                <a:solidFill>
                  <a:srgbClr val="FF0000"/>
                </a:solidFill>
                <a:effectLst>
                  <a:innerShdw blurRad="69850" dist="43180" dir="5400000">
                    <a:srgbClr val="000000">
                      <a:alpha val="65000"/>
                    </a:srgbClr>
                  </a:innerShdw>
                </a:effectLst>
                <a:latin typeface="Arial" pitchFamily="34" charset="0"/>
                <a:cs typeface="Arial" pitchFamily="34" charset="0"/>
              </a:rPr>
              <a:t> </a:t>
            </a:r>
            <a:r>
              <a:rPr lang="mn-MN" sz="2900" b="1" dirty="0" smtClean="0">
                <a:solidFill>
                  <a:srgbClr val="FF0000"/>
                </a:solidFill>
                <a:latin typeface="Arial" pitchFamily="34" charset="0"/>
                <a:cs typeface="Arial" pitchFamily="34" charset="0"/>
              </a:rPr>
              <a:t>явуулж байх </a:t>
            </a:r>
            <a:r>
              <a:rPr lang="mn-MN" sz="2900" b="1" dirty="0" smtClean="0">
                <a:solidFill>
                  <a:srgbClr val="FF0000"/>
                </a:solidFill>
                <a:latin typeface="Arial" pitchFamily="34" charset="0"/>
                <a:cs typeface="Arial" pitchFamily="34" charset="0"/>
              </a:rPr>
              <a:t>шаардлагатай.</a:t>
            </a:r>
            <a:r>
              <a:rPr lang="mn-MN" sz="2900" b="1" dirty="0" smtClean="0">
                <a:ln w="1905">
                  <a:solidFill>
                    <a:schemeClr val="tx2">
                      <a:lumMod val="40000"/>
                      <a:lumOff val="60000"/>
                    </a:schemeClr>
                  </a:solidFill>
                </a:ln>
                <a:solidFill>
                  <a:srgbClr val="FF0000"/>
                </a:solidFill>
                <a:effectLst>
                  <a:innerShdw blurRad="69850" dist="43180" dir="5400000">
                    <a:srgbClr val="000000">
                      <a:alpha val="65000"/>
                    </a:srgbClr>
                  </a:innerShdw>
                </a:effectLst>
                <a:latin typeface="Arial" pitchFamily="34" charset="0"/>
                <a:cs typeface="Arial" pitchFamily="34" charset="0"/>
              </a:rPr>
              <a:t> </a:t>
            </a:r>
            <a:endParaRPr lang="mn-MN" sz="2900" b="1" dirty="0" smtClean="0">
              <a:ln w="1905">
                <a:solidFill>
                  <a:schemeClr val="tx2">
                    <a:lumMod val="40000"/>
                    <a:lumOff val="60000"/>
                  </a:schemeClr>
                </a:solidFill>
              </a:ln>
              <a:solidFill>
                <a:srgbClr val="FF0000"/>
              </a:solidFill>
              <a:effectLst>
                <a:innerShdw blurRad="69850" dist="43180" dir="5400000">
                  <a:srgbClr val="000000">
                    <a:alpha val="65000"/>
                  </a:srgbClr>
                </a:innerShdw>
              </a:effectLst>
              <a:latin typeface="Arial" pitchFamily="34" charset="0"/>
              <a:cs typeface="Arial" pitchFamily="34" charset="0"/>
            </a:endParaRPr>
          </a:p>
          <a:p>
            <a:pPr algn="just">
              <a:buFont typeface="Wingdings" pitchFamily="2" charset="2"/>
              <a:buChar char="Ø"/>
            </a:pPr>
            <a:r>
              <a:rPr lang="mn-MN" sz="2900" b="1" dirty="0" smtClean="0">
                <a:latin typeface="Arial" pitchFamily="34" charset="0"/>
                <a:cs typeface="Arial" pitchFamily="34" charset="0"/>
              </a:rPr>
              <a:t> </a:t>
            </a:r>
            <a:r>
              <a:rPr lang="en-US" sz="2900" dirty="0" err="1" smtClean="0">
                <a:latin typeface="Arial" pitchFamily="34" charset="0"/>
                <a:cs typeface="Arial" pitchFamily="34" charset="0"/>
              </a:rPr>
              <a:t>Ñóìûí</a:t>
            </a:r>
            <a:r>
              <a:rPr lang="en-US" sz="2900" dirty="0" smtClean="0">
                <a:latin typeface="Arial" pitchFamily="34" charset="0"/>
                <a:cs typeface="Arial" pitchFamily="34" charset="0"/>
              </a:rPr>
              <a:t> </a:t>
            </a:r>
            <a:r>
              <a:rPr lang="en-US" sz="2900" dirty="0" err="1" smtClean="0">
                <a:latin typeface="Arial" pitchFamily="34" charset="0"/>
                <a:cs typeface="Arial" pitchFamily="34" charset="0"/>
              </a:rPr>
              <a:t>ñòàòèñòèêèéí</a:t>
            </a:r>
            <a:r>
              <a:rPr lang="en-US" sz="2900" dirty="0" smtClean="0">
                <a:latin typeface="Arial" pitchFamily="34" charset="0"/>
                <a:cs typeface="Arial" pitchFamily="34" charset="0"/>
              </a:rPr>
              <a:t> </a:t>
            </a:r>
            <a:r>
              <a:rPr lang="en-US" sz="2900" dirty="0" err="1" smtClean="0">
                <a:latin typeface="Arial" pitchFamily="34" charset="0"/>
                <a:cs typeface="Arial" pitchFamily="34" charset="0"/>
              </a:rPr>
              <a:t>ìýäýýëýë</a:t>
            </a:r>
            <a:r>
              <a:rPr lang="en-US" sz="2900" dirty="0" smtClean="0">
                <a:latin typeface="Arial" pitchFamily="34" charset="0"/>
                <a:cs typeface="Arial" pitchFamily="34" charset="0"/>
              </a:rPr>
              <a:t>, </a:t>
            </a:r>
            <a:r>
              <a:rPr lang="en-US" sz="2900" dirty="0" err="1" smtClean="0">
                <a:latin typeface="Arial" pitchFamily="34" charset="0"/>
                <a:cs typeface="Arial" pitchFamily="34" charset="0"/>
              </a:rPr>
              <a:t>òîîëëîãî</a:t>
            </a:r>
            <a:r>
              <a:rPr lang="en-US" sz="2900" dirty="0" smtClean="0">
                <a:latin typeface="Arial" pitchFamily="34" charset="0"/>
                <a:cs typeface="Arial" pitchFamily="34" charset="0"/>
              </a:rPr>
              <a:t>, </a:t>
            </a:r>
            <a:r>
              <a:rPr lang="en-US" sz="2900" dirty="0" err="1" smtClean="0">
                <a:latin typeface="Arial" pitchFamily="34" charset="0"/>
                <a:cs typeface="Arial" pitchFamily="34" charset="0"/>
              </a:rPr>
              <a:t>ñóäàëãààíû</a:t>
            </a:r>
            <a:r>
              <a:rPr lang="en-US" sz="2900" dirty="0" smtClean="0">
                <a:latin typeface="Arial" pitchFamily="34" charset="0"/>
                <a:cs typeface="Arial" pitchFamily="34" charset="0"/>
              </a:rPr>
              <a:t> ¿ð </a:t>
            </a:r>
            <a:r>
              <a:rPr lang="en-US" sz="2900" dirty="0" err="1" smtClean="0">
                <a:latin typeface="Arial" pitchFamily="34" charset="0"/>
                <a:cs typeface="Arial" pitchFamily="34" charset="0"/>
              </a:rPr>
              <a:t>ä¿íãýýð</a:t>
            </a:r>
            <a:r>
              <a:rPr lang="en-US" sz="2900" dirty="0" smtClean="0">
                <a:latin typeface="Arial" pitchFamily="34" charset="0"/>
                <a:cs typeface="Arial" pitchFamily="34" charset="0"/>
              </a:rPr>
              <a:t> </a:t>
            </a:r>
            <a:r>
              <a:rPr lang="en-US" sz="2900" dirty="0" err="1" smtClean="0">
                <a:latin typeface="Arial" pitchFamily="34" charset="0"/>
                <a:cs typeface="Arial" pitchFamily="34" charset="0"/>
              </a:rPr>
              <a:t>ìýäýýëëèéí</a:t>
            </a:r>
            <a:r>
              <a:rPr lang="en-US" sz="2900" dirty="0" smtClean="0">
                <a:latin typeface="Arial" pitchFamily="34" charset="0"/>
                <a:cs typeface="Arial" pitchFamily="34" charset="0"/>
              </a:rPr>
              <a:t> </a:t>
            </a:r>
            <a:r>
              <a:rPr lang="en-US" sz="2900" dirty="0" err="1" smtClean="0">
                <a:latin typeface="Arial" pitchFamily="34" charset="0"/>
                <a:cs typeface="Arial" pitchFamily="34" charset="0"/>
              </a:rPr>
              <a:t>ñàí</a:t>
            </a:r>
            <a:r>
              <a:rPr lang="en-US" sz="2900" dirty="0" smtClean="0">
                <a:latin typeface="Arial" pitchFamily="34" charset="0"/>
                <a:cs typeface="Arial" pitchFamily="34" charset="0"/>
              </a:rPr>
              <a:t> </a:t>
            </a:r>
            <a:r>
              <a:rPr lang="en-US" sz="2900" dirty="0" err="1" smtClean="0">
                <a:latin typeface="Arial" pitchFamily="34" charset="0"/>
                <a:cs typeface="Arial" pitchFamily="34" charset="0"/>
              </a:rPr>
              <a:t>áàéãóóëæ</a:t>
            </a:r>
            <a:r>
              <a:rPr lang="en-US" sz="2900" dirty="0" smtClean="0">
                <a:latin typeface="Arial" pitchFamily="34" charset="0"/>
                <a:cs typeface="Arial" pitchFamily="34" charset="0"/>
              </a:rPr>
              <a:t>, </a:t>
            </a:r>
            <a:r>
              <a:rPr lang="en-US" sz="2900" dirty="0" err="1" smtClean="0">
                <a:latin typeface="Arial" pitchFamily="34" charset="0"/>
                <a:cs typeface="Arial" pitchFamily="34" charset="0"/>
              </a:rPr>
              <a:t>ñóìûí</a:t>
            </a:r>
            <a:r>
              <a:rPr lang="en-US" sz="2900" dirty="0" smtClean="0">
                <a:latin typeface="Arial" pitchFamily="34" charset="0"/>
                <a:cs typeface="Arial" pitchFamily="34" charset="0"/>
              </a:rPr>
              <a:t> </a:t>
            </a:r>
            <a:r>
              <a:rPr lang="en-US" sz="2900" dirty="0" err="1" smtClean="0">
                <a:latin typeface="Arial" pitchFamily="34" charset="0"/>
                <a:cs typeface="Arial" pitchFamily="34" charset="0"/>
              </a:rPr>
              <a:t>ýäèéí</a:t>
            </a:r>
            <a:r>
              <a:rPr lang="en-US" sz="2900" dirty="0" smtClean="0">
                <a:latin typeface="Arial" pitchFamily="34" charset="0"/>
                <a:cs typeface="Arial" pitchFamily="34" charset="0"/>
              </a:rPr>
              <a:t> </a:t>
            </a:r>
            <a:r>
              <a:rPr lang="en-US" sz="2900" dirty="0" err="1" smtClean="0">
                <a:latin typeface="Arial" pitchFamily="34" charset="0"/>
                <a:cs typeface="Arial" pitchFamily="34" charset="0"/>
              </a:rPr>
              <a:t>çàñãèéí</a:t>
            </a:r>
            <a:r>
              <a:rPr lang="en-US" sz="2900" dirty="0" smtClean="0">
                <a:latin typeface="Arial" pitchFamily="34" charset="0"/>
                <a:cs typeface="Arial" pitchFamily="34" charset="0"/>
              </a:rPr>
              <a:t> </a:t>
            </a:r>
            <a:r>
              <a:rPr lang="en-US" sz="2900" dirty="0" err="1" smtClean="0">
                <a:latin typeface="Arial" pitchFamily="34" charset="0"/>
                <a:cs typeface="Arial" pitchFamily="34" charset="0"/>
              </a:rPr>
              <a:t>äèíàìèê</a:t>
            </a:r>
            <a:r>
              <a:rPr lang="mn-MN" sz="2900" dirty="0" smtClean="0">
                <a:latin typeface="Arial" pitchFamily="34" charset="0"/>
                <a:cs typeface="Arial" pitchFamily="34" charset="0"/>
              </a:rPr>
              <a:t> эгнээг байнга баяжуулах, урт хугацааг хамарсан мэдээллийн санг бүрдүүлэх</a:t>
            </a:r>
            <a:r>
              <a:rPr lang="en-US" sz="2900" dirty="0" smtClean="0">
                <a:latin typeface="Arial" pitchFamily="34" charset="0"/>
                <a:cs typeface="Arial" pitchFamily="34" charset="0"/>
              </a:rPr>
              <a:t> </a:t>
            </a:r>
            <a:r>
              <a:rPr lang="en-US" sz="2900" dirty="0" err="1" smtClean="0">
                <a:latin typeface="Arial" pitchFamily="34" charset="0"/>
                <a:cs typeface="Arial" pitchFamily="34" charset="0"/>
              </a:rPr>
              <a:t>õºòëºëò</a:t>
            </a:r>
            <a:endParaRPr lang="en-US" sz="2900" dirty="0" smtClean="0">
              <a:latin typeface="Arial" pitchFamily="34" charset="0"/>
              <a:cs typeface="Arial" pitchFamily="34" charset="0"/>
            </a:endParaRPr>
          </a:p>
        </p:txBody>
      </p:sp>
    </p:spTree>
    <p:extLst>
      <p:ext uri="{BB962C8B-B14F-4D97-AF65-F5344CB8AC3E}">
        <p14:creationId xmlns:p14="http://schemas.microsoft.com/office/powerpoint/2010/main" xmlns="" val="1035546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9273060" cy="6849374"/>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27</a:t>
            </a:fld>
            <a:endParaRPr lang="en-US" dirty="0" smtClean="0"/>
          </a:p>
        </p:txBody>
      </p:sp>
      <p:graphicFrame>
        <p:nvGraphicFramePr>
          <p:cNvPr id="7" name="Table 6"/>
          <p:cNvGraphicFramePr>
            <a:graphicFrameLocks noGrp="1"/>
          </p:cNvGraphicFramePr>
          <p:nvPr/>
        </p:nvGraphicFramePr>
        <p:xfrm>
          <a:off x="914400" y="533400"/>
          <a:ext cx="7947295" cy="6096001"/>
        </p:xfrm>
        <a:graphic>
          <a:graphicData uri="http://schemas.openxmlformats.org/drawingml/2006/table">
            <a:tbl>
              <a:tblPr/>
              <a:tblGrid>
                <a:gridCol w="623002"/>
                <a:gridCol w="1510598"/>
                <a:gridCol w="1202760"/>
                <a:gridCol w="2893657"/>
                <a:gridCol w="712002"/>
                <a:gridCol w="1005276"/>
              </a:tblGrid>
              <a:tr h="189286">
                <a:tc rowSpan="2">
                  <a:txBody>
                    <a:bodyPr/>
                    <a:lstStyle/>
                    <a:p>
                      <a:pPr algn="ctr" fontAlgn="ctr"/>
                      <a:r>
                        <a:rPr lang="mn-MN" sz="1200" b="1" i="0" u="none" strike="noStrike" dirty="0">
                          <a:solidFill>
                            <a:srgbClr val="000000"/>
                          </a:solidFill>
                          <a:latin typeface="Arial"/>
                        </a:rPr>
                        <a:t>Д/д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mn-MN" sz="1200" b="1" i="0" u="none" strike="noStrike" dirty="0">
                          <a:solidFill>
                            <a:srgbClr val="000000"/>
                          </a:solidFill>
                          <a:latin typeface="Arial"/>
                        </a:rPr>
                        <a:t>Овог, нэр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mn-MN" sz="1200" b="1" i="0" u="none" strike="noStrike">
                          <a:solidFill>
                            <a:srgbClr val="000000"/>
                          </a:solidFill>
                          <a:latin typeface="Arial"/>
                        </a:rPr>
                        <a:t>Албан тушаал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mn-MN" sz="1200" b="1" i="0" u="none" strike="noStrike">
                          <a:solidFill>
                            <a:srgbClr val="000000"/>
                          </a:solidFill>
                          <a:latin typeface="Arial"/>
                        </a:rPr>
                        <a:t>Хариуцаж буй салбар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mn-MN" sz="1200" b="0" i="0" u="none" strike="noStrike">
                          <a:solidFill>
                            <a:srgbClr val="000000"/>
                          </a:solidFill>
                          <a:latin typeface="Arial"/>
                        </a:rPr>
                        <a:t>Утасны дугаар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8928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mn-MN" sz="1200" b="0" i="0" u="none" strike="noStrike">
                          <a:solidFill>
                            <a:srgbClr val="000000"/>
                          </a:solidFill>
                          <a:latin typeface="Arial"/>
                        </a:rPr>
                        <a:t>Өрөө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solidFill>
                            <a:srgbClr val="000000"/>
                          </a:solidFill>
                          <a:latin typeface="Arial"/>
                        </a:rPr>
                        <a:t>Гар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7858">
                <a:tc>
                  <a:txBody>
                    <a:bodyPr/>
                    <a:lstStyle/>
                    <a:p>
                      <a:pPr algn="ctr" fontAlgn="ctr"/>
                      <a:r>
                        <a:rPr lang="en-US" sz="12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a:solidFill>
                            <a:srgbClr val="000000"/>
                          </a:solidFill>
                          <a:latin typeface="Arial"/>
                        </a:rPr>
                        <a:t>Дүгэржав Тунгалаг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solidFill>
                            <a:srgbClr val="000000"/>
                          </a:solidFill>
                          <a:latin typeface="Arial"/>
                        </a:rPr>
                        <a:t>Дарга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1200" b="0" i="0" u="none" strike="noStrike" dirty="0" smtClean="0">
                          <a:solidFill>
                            <a:srgbClr val="000000"/>
                          </a:solidFill>
                          <a:latin typeface="Arial"/>
                        </a:rPr>
                        <a:t>Өдөр дутамын</a:t>
                      </a:r>
                      <a:r>
                        <a:rPr lang="mn-MN" sz="1200" b="0" i="0" u="none" strike="noStrike" baseline="0" dirty="0" smtClean="0">
                          <a:solidFill>
                            <a:srgbClr val="000000"/>
                          </a:solidFill>
                          <a:latin typeface="Arial"/>
                        </a:rPr>
                        <a:t> үйл ажиллагаар хангах</a:t>
                      </a:r>
                      <a:endParaRPr lang="en-US" sz="1200" b="0" i="0" u="none" strike="noStrike"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a:rPr>
                        <a:t>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Arial"/>
                        </a:rPr>
                        <a:t>99090890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7858">
                <a:tc>
                  <a:txBody>
                    <a:bodyPr/>
                    <a:lstStyle/>
                    <a:p>
                      <a:pPr algn="ctr" fontAlgn="ctr"/>
                      <a:r>
                        <a:rPr lang="en-US" sz="12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solidFill>
                            <a:srgbClr val="000000"/>
                          </a:solidFill>
                          <a:latin typeface="Arial"/>
                        </a:rPr>
                        <a:t>Чинчулуун Ууганбаяр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solidFill>
                            <a:srgbClr val="000000"/>
                          </a:solidFill>
                          <a:latin typeface="Arial"/>
                        </a:rPr>
                        <a:t>ахлах мэргэжилтэн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smtClean="0">
                          <a:solidFill>
                            <a:srgbClr val="000000"/>
                          </a:solidFill>
                          <a:latin typeface="Arial"/>
                        </a:rPr>
                        <a:t> Хөдөө </a:t>
                      </a:r>
                      <a:r>
                        <a:rPr lang="mn-MN" sz="1200" b="0" i="0" u="none" strike="noStrike" dirty="0">
                          <a:solidFill>
                            <a:srgbClr val="000000"/>
                          </a:solidFill>
                          <a:latin typeface="Arial"/>
                        </a:rPr>
                        <a:t>аж ахуй, БР хариуцсан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99048405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7858">
                <a:tc>
                  <a:txBody>
                    <a:bodyPr/>
                    <a:lstStyle/>
                    <a:p>
                      <a:pPr algn="ctr" fontAlgn="ctr"/>
                      <a:r>
                        <a:rPr lang="en-US" sz="12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solidFill>
                            <a:srgbClr val="000000"/>
                          </a:solidFill>
                          <a:latin typeface="Arial"/>
                        </a:rPr>
                        <a:t>Бадарч Тогтохбаяр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solidFill>
                            <a:srgbClr val="000000"/>
                          </a:solidFill>
                          <a:latin typeface="Arial"/>
                        </a:rPr>
                        <a:t>мэргэжилтэн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smtClean="0">
                          <a:solidFill>
                            <a:srgbClr val="000000"/>
                          </a:solidFill>
                          <a:latin typeface="Arial"/>
                        </a:rPr>
                        <a:t> Барилга</a:t>
                      </a:r>
                      <a:r>
                        <a:rPr lang="mn-MN" sz="1200" b="0" i="0" u="none" strike="noStrike" dirty="0">
                          <a:solidFill>
                            <a:srgbClr val="000000"/>
                          </a:solidFill>
                          <a:latin typeface="Arial"/>
                        </a:rPr>
                        <a:t>, холбоо, мэргэжлийн түр сургалт хариуцсан мэргэжилтэн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88487788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7858">
                <a:tc>
                  <a:txBody>
                    <a:bodyPr/>
                    <a:lstStyle/>
                    <a:p>
                      <a:pPr algn="ctr" fontAlgn="ctr"/>
                      <a:r>
                        <a:rPr lang="en-US" sz="1200" b="0"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a:solidFill>
                            <a:srgbClr val="000000"/>
                          </a:solidFill>
                          <a:latin typeface="Arial"/>
                        </a:rPr>
                        <a:t>Ганболд Батзориг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solidFill>
                            <a:srgbClr val="000000"/>
                          </a:solidFill>
                          <a:latin typeface="Arial"/>
                        </a:rPr>
                        <a:t>мэргэжилтэн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smtClean="0">
                          <a:solidFill>
                            <a:srgbClr val="000000"/>
                          </a:solidFill>
                          <a:latin typeface="Arial"/>
                        </a:rPr>
                        <a:t> Үнэ</a:t>
                      </a:r>
                      <a:r>
                        <a:rPr lang="mn-MN" sz="1200" b="0" i="0" u="none" strike="noStrike" dirty="0">
                          <a:solidFill>
                            <a:srgbClr val="000000"/>
                          </a:solidFill>
                          <a:latin typeface="Arial"/>
                        </a:rPr>
                        <a:t>, худалдаа, тээвэр хариуцсан </a:t>
                      </a:r>
                      <a:r>
                        <a:rPr lang="mn-MN" sz="1200" b="0" i="0" u="none" strike="noStrike" dirty="0" smtClean="0">
                          <a:solidFill>
                            <a:srgbClr val="000000"/>
                          </a:solidFill>
                          <a:latin typeface="Arial"/>
                        </a:rPr>
                        <a:t>  мэргэжилтэн</a:t>
                      </a:r>
                      <a:endParaRPr lang="mn-MN" sz="12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88017508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6936">
                <a:tc>
                  <a:txBody>
                    <a:bodyPr/>
                    <a:lstStyle/>
                    <a:p>
                      <a:pPr algn="ctr" fontAlgn="ctr"/>
                      <a:r>
                        <a:rPr lang="en-US" sz="1200" b="0" i="0" u="none" strike="noStrike">
                          <a:solidFill>
                            <a:srgbClr val="000000"/>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a:solidFill>
                            <a:srgbClr val="000000"/>
                          </a:solidFill>
                          <a:latin typeface="Arial"/>
                        </a:rPr>
                        <a:t>Ганболд Цэрэнлхам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solidFill>
                            <a:srgbClr val="000000"/>
                          </a:solidFill>
                          <a:latin typeface="Arial"/>
                        </a:rPr>
                        <a:t>мэргэжилтэн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smtClean="0">
                          <a:solidFill>
                            <a:srgbClr val="000000"/>
                          </a:solidFill>
                          <a:latin typeface="Arial"/>
                        </a:rPr>
                        <a:t> Аж </a:t>
                      </a:r>
                      <a:r>
                        <a:rPr lang="mn-MN" sz="1200" b="0" i="0" u="none" strike="noStrike" dirty="0">
                          <a:solidFill>
                            <a:srgbClr val="000000"/>
                          </a:solidFill>
                          <a:latin typeface="Arial"/>
                        </a:rPr>
                        <a:t>үйлдвэр, Хүн ам, ТББ, НБХҮ мэдээ хариуцсан мэргэжилтэн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99390226, 98161508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15789">
                <a:tc>
                  <a:txBody>
                    <a:bodyPr/>
                    <a:lstStyle/>
                    <a:p>
                      <a:pPr algn="ctr" fontAlgn="ctr"/>
                      <a:r>
                        <a:rPr lang="en-US" sz="1200" b="0" i="0" u="none" strike="noStrike" dirty="0">
                          <a:solidFill>
                            <a:srgbClr val="000000"/>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smtClean="0">
                          <a:solidFill>
                            <a:srgbClr val="000000"/>
                          </a:solidFill>
                          <a:latin typeface="Arial"/>
                        </a:rPr>
                        <a:t>Э.Бямбадулам</a:t>
                      </a:r>
                      <a:endParaRPr lang="mn-MN" sz="12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a:solidFill>
                            <a:srgbClr val="000000"/>
                          </a:solidFill>
                          <a:latin typeface="Arial"/>
                        </a:rPr>
                        <a:t>гэрээт ажилтан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smtClean="0">
                          <a:solidFill>
                            <a:srgbClr val="000000"/>
                          </a:solidFill>
                          <a:latin typeface="Arial"/>
                        </a:rPr>
                        <a:t> </a:t>
                      </a:r>
                      <a:r>
                        <a:rPr lang="ru-RU" sz="1200" b="0" i="0" u="none" strike="noStrike" dirty="0" smtClean="0">
                          <a:solidFill>
                            <a:srgbClr val="000000"/>
                          </a:solidFill>
                          <a:latin typeface="Arial"/>
                        </a:rPr>
                        <a:t>Газар </a:t>
                      </a:r>
                      <a:r>
                        <a:rPr lang="ru-RU" sz="1200" b="0" i="0" u="none" strike="noStrike" dirty="0">
                          <a:solidFill>
                            <a:srgbClr val="000000"/>
                          </a:solidFill>
                          <a:latin typeface="Arial"/>
                        </a:rPr>
                        <a:t>тариалан, мал эмнэлэг </a:t>
                      </a:r>
                      <a:r>
                        <a:rPr lang="mn-MN" sz="1200" b="0" i="0" u="none" strike="noStrike" dirty="0" smtClean="0">
                          <a:solidFill>
                            <a:srgbClr val="000000"/>
                          </a:solidFill>
                          <a:latin typeface="Arial"/>
                        </a:rPr>
                        <a:t>, БР  </a:t>
                      </a:r>
                      <a:r>
                        <a:rPr lang="ru-RU" sz="1200" b="0" i="0" u="none" strike="noStrike" dirty="0" smtClean="0">
                          <a:solidFill>
                            <a:srgbClr val="000000"/>
                          </a:solidFill>
                          <a:latin typeface="Arial"/>
                        </a:rPr>
                        <a:t>хариуцсан </a:t>
                      </a:r>
                      <a:r>
                        <a:rPr lang="ru-RU" sz="1200" b="0" i="0" u="none" strike="noStrike" dirty="0">
                          <a:solidFill>
                            <a:srgbClr val="000000"/>
                          </a:solidFill>
                          <a:latin typeface="Arial"/>
                        </a:rPr>
                        <a:t>мэргэжилтэн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smtClean="0">
                          <a:solidFill>
                            <a:srgbClr val="000000"/>
                          </a:solidFill>
                          <a:latin typeface="Arial"/>
                        </a:rPr>
                        <a:t>99070556</a:t>
                      </a:r>
                      <a:endParaRPr lang="en-US" sz="12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7858">
                <a:tc>
                  <a:txBody>
                    <a:bodyPr/>
                    <a:lstStyle/>
                    <a:p>
                      <a:pPr algn="ctr" fontAlgn="ctr"/>
                      <a:r>
                        <a:rPr lang="en-US" sz="1200" b="0" i="0" u="none" strike="noStrike">
                          <a:solidFill>
                            <a:srgbClr val="000000"/>
                          </a:solidFill>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solidFill>
                            <a:srgbClr val="000000"/>
                          </a:solidFill>
                          <a:latin typeface="Arial"/>
                        </a:rPr>
                        <a:t>Батбуян Батмөнх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solidFill>
                            <a:srgbClr val="000000"/>
                          </a:solidFill>
                          <a:latin typeface="Arial"/>
                        </a:rPr>
                        <a:t>гэрээт ажилтан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a:solidFill>
                            <a:srgbClr val="000000"/>
                          </a:solidFill>
                          <a:latin typeface="Arial"/>
                        </a:rPr>
                        <a:t>Жолооч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95933762, 88217015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7556">
                <a:tc>
                  <a:txBody>
                    <a:bodyPr/>
                    <a:lstStyle/>
                    <a:p>
                      <a:pPr algn="ctr" fontAlgn="ctr"/>
                      <a:r>
                        <a:rPr lang="en-US" sz="1200" b="0" i="0" u="none" strike="noStrike">
                          <a:solidFill>
                            <a:srgbClr val="000000"/>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solidFill>
                            <a:srgbClr val="000000"/>
                          </a:solidFill>
                          <a:latin typeface="Arial"/>
                        </a:rPr>
                        <a:t>Цогтбаяр Даваажаргал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a:solidFill>
                            <a:srgbClr val="000000"/>
                          </a:solidFill>
                          <a:latin typeface="Arial"/>
                        </a:rPr>
                        <a:t>судлаач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smtClean="0">
                          <a:solidFill>
                            <a:srgbClr val="000000"/>
                          </a:solidFill>
                          <a:latin typeface="Arial"/>
                        </a:rPr>
                        <a:t> Ажиллах </a:t>
                      </a:r>
                      <a:r>
                        <a:rPr lang="mn-MN" sz="1200" b="0" i="0" u="none" strike="noStrike" dirty="0">
                          <a:solidFill>
                            <a:srgbClr val="000000"/>
                          </a:solidFill>
                          <a:latin typeface="Arial"/>
                        </a:rPr>
                        <a:t>хүч, Өрхийн нийгэм эдийн засгийн судалгааны судлаач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Arial"/>
                        </a:rPr>
                        <a:t>99507769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7858">
                <a:tc>
                  <a:txBody>
                    <a:bodyPr/>
                    <a:lstStyle/>
                    <a:p>
                      <a:pPr algn="ctr" fontAlgn="ctr"/>
                      <a:r>
                        <a:rPr lang="en-US" sz="1200" b="0" i="0" u="none" strike="noStrike" dirty="0">
                          <a:solidFill>
                            <a:srgbClr val="000000"/>
                          </a:solidFill>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smtClean="0">
                          <a:solidFill>
                            <a:srgbClr val="000000"/>
                          </a:solidFill>
                          <a:latin typeface="Arial"/>
                        </a:rPr>
                        <a:t>Б.Баатар</a:t>
                      </a:r>
                      <a:r>
                        <a:rPr lang="mn-MN" sz="1200" b="0" i="0" u="none" strike="noStrike" baseline="0" dirty="0" smtClean="0">
                          <a:solidFill>
                            <a:srgbClr val="000000"/>
                          </a:solidFill>
                          <a:latin typeface="Arial"/>
                        </a:rPr>
                        <a:t>сүрэн</a:t>
                      </a:r>
                      <a:endParaRPr lang="mn-MN" sz="12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a:solidFill>
                            <a:srgbClr val="000000"/>
                          </a:solidFill>
                          <a:latin typeface="Arial"/>
                        </a:rPr>
                        <a:t>судлаач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smtClean="0">
                          <a:solidFill>
                            <a:srgbClr val="000000"/>
                          </a:solidFill>
                          <a:latin typeface="Arial"/>
                        </a:rPr>
                        <a:t> Ажиллах </a:t>
                      </a:r>
                      <a:r>
                        <a:rPr lang="mn-MN" sz="1200" b="0" i="0" u="none" strike="noStrike" dirty="0">
                          <a:solidFill>
                            <a:srgbClr val="000000"/>
                          </a:solidFill>
                          <a:latin typeface="Arial"/>
                        </a:rPr>
                        <a:t>хүч, Өрхийн нийгэм эдийн засгийн судалгааны судлаач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200" b="0" i="0" u="none" strike="noStrike" dirty="0" smtClean="0">
                          <a:solidFill>
                            <a:srgbClr val="000000"/>
                          </a:solidFill>
                          <a:latin typeface="Arial"/>
                        </a:rPr>
                        <a:t>99520529</a:t>
                      </a:r>
                      <a:endParaRPr lang="en-US" sz="12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035546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0" y="0"/>
            <a:ext cx="9272588" cy="7010400"/>
          </a:xfrm>
          <a:prstGeom prst="rect">
            <a:avLst/>
          </a:prstGeom>
          <a:noFill/>
          <a:ln w="9525">
            <a:noFill/>
            <a:miter lim="800000"/>
            <a:headEnd/>
            <a:tailEnd/>
          </a:ln>
        </p:spPr>
      </p:pic>
      <p:sp>
        <p:nvSpPr>
          <p:cNvPr id="32771" name="Rectangle 6"/>
          <p:cNvSpPr>
            <a:spLocks noChangeArrowheads="1"/>
          </p:cNvSpPr>
          <p:nvPr/>
        </p:nvSpPr>
        <p:spPr bwMode="auto">
          <a:xfrm>
            <a:off x="914400" y="1295400"/>
            <a:ext cx="8051800" cy="5262979"/>
          </a:xfrm>
          <a:prstGeom prst="rect">
            <a:avLst/>
          </a:prstGeom>
          <a:noFill/>
          <a:ln w="9525">
            <a:noFill/>
            <a:miter lim="800000"/>
            <a:headEnd/>
            <a:tailEnd/>
          </a:ln>
        </p:spPr>
        <p:txBody>
          <a:bodyPr>
            <a:spAutoFit/>
          </a:bodyPr>
          <a:lstStyle/>
          <a:p>
            <a:pPr>
              <a:buFont typeface="Wingdings" pitchFamily="2" charset="2"/>
              <a:buChar char="v"/>
            </a:pPr>
            <a:r>
              <a:rPr lang="mn-MN" sz="2800" dirty="0">
                <a:latin typeface="Arial" charset="0"/>
              </a:rPr>
              <a:t>Мэдээний хугацаа хожим дуулахгүй байх</a:t>
            </a:r>
          </a:p>
          <a:p>
            <a:pPr>
              <a:buFont typeface="Wingdings" pitchFamily="2" charset="2"/>
              <a:buChar char="v"/>
            </a:pPr>
            <a:r>
              <a:rPr lang="mn-MN" sz="2800" dirty="0">
                <a:latin typeface="Arial" charset="0"/>
              </a:rPr>
              <a:t>Мэдээний тамга тэмдэг гарын үсгийн баталгаажуулалт сайн хийлгэж </a:t>
            </a:r>
            <a:r>
              <a:rPr lang="mn-MN" sz="2800" dirty="0" smtClean="0">
                <a:latin typeface="Arial" charset="0"/>
              </a:rPr>
              <a:t>авч байх</a:t>
            </a:r>
            <a:endParaRPr lang="mn-MN" sz="2800" dirty="0">
              <a:latin typeface="Arial" charset="0"/>
            </a:endParaRPr>
          </a:p>
          <a:p>
            <a:pPr>
              <a:buFont typeface="Wingdings" pitchFamily="2" charset="2"/>
              <a:buChar char="v"/>
            </a:pPr>
            <a:r>
              <a:rPr lang="mn-MN" sz="2800" dirty="0">
                <a:latin typeface="Arial" charset="0"/>
              </a:rPr>
              <a:t>Багийн Засаг дарга нараас авсан мэдээг давхар </a:t>
            </a:r>
            <a:r>
              <a:rPr lang="en-US" sz="2800" dirty="0" err="1">
                <a:latin typeface="Arial" charset="0"/>
              </a:rPr>
              <a:t>exsel</a:t>
            </a:r>
            <a:r>
              <a:rPr lang="en-US" sz="2800" dirty="0">
                <a:latin typeface="Arial" charset="0"/>
              </a:rPr>
              <a:t> </a:t>
            </a:r>
            <a:r>
              <a:rPr lang="mn-MN" sz="2800" dirty="0" smtClean="0">
                <a:latin typeface="Arial" charset="0"/>
              </a:rPr>
              <a:t>дээр </a:t>
            </a:r>
            <a:r>
              <a:rPr lang="mn-MN" sz="2800" dirty="0">
                <a:latin typeface="Arial" charset="0"/>
              </a:rPr>
              <a:t>хийж архив үүсгэж хадгалаж байх.</a:t>
            </a:r>
          </a:p>
          <a:p>
            <a:pPr>
              <a:buFont typeface="Wingdings" pitchFamily="2" charset="2"/>
              <a:buChar char="v"/>
            </a:pPr>
            <a:r>
              <a:rPr lang="mn-MN" sz="2800" dirty="0">
                <a:latin typeface="Arial" charset="0"/>
              </a:rPr>
              <a:t> </a:t>
            </a:r>
            <a:r>
              <a:rPr lang="mn-MN" sz="2800" dirty="0" smtClean="0">
                <a:latin typeface="Arial" charset="0"/>
              </a:rPr>
              <a:t>Сумынхаа статистикийн </a:t>
            </a:r>
            <a:r>
              <a:rPr lang="mn-MN" sz="2800" dirty="0">
                <a:latin typeface="Arial" charset="0"/>
              </a:rPr>
              <a:t>мэдээ мэдээлэлтэй самбарын мэдээ мэдээллийг байнга </a:t>
            </a:r>
            <a:r>
              <a:rPr lang="mn-MN" sz="2800" dirty="0" smtClean="0">
                <a:latin typeface="Arial" charset="0"/>
              </a:rPr>
              <a:t>шинэчлэх</a:t>
            </a:r>
          </a:p>
          <a:p>
            <a:r>
              <a:rPr lang="mn-MN" sz="2800" dirty="0" smtClean="0">
                <a:latin typeface="Arial" charset="0"/>
              </a:rPr>
              <a:t>Бид цаашид сумдыг ажлаар дүгнэж нийтэд зарлах ажлыг хийх гэж байгаа тул ажлаа сайжируулан төлөвлөгөө гарган ажиллах хэрэгтэй байна.</a:t>
            </a:r>
            <a:endParaRPr lang="en-US" sz="2800" dirty="0">
              <a:latin typeface="Arial" charset="0"/>
            </a:endParaRPr>
          </a:p>
        </p:txBody>
      </p:sp>
      <p:sp>
        <p:nvSpPr>
          <p:cNvPr id="32772" name="Rectangle 6"/>
          <p:cNvSpPr>
            <a:spLocks noChangeArrowheads="1"/>
          </p:cNvSpPr>
          <p:nvPr/>
        </p:nvSpPr>
        <p:spPr bwMode="auto">
          <a:xfrm>
            <a:off x="990600" y="609600"/>
            <a:ext cx="8051800" cy="523875"/>
          </a:xfrm>
          <a:prstGeom prst="rect">
            <a:avLst/>
          </a:prstGeom>
          <a:noFill/>
          <a:ln w="9525">
            <a:noFill/>
            <a:miter lim="800000"/>
            <a:headEnd/>
            <a:tailEnd/>
          </a:ln>
        </p:spPr>
        <p:txBody>
          <a:bodyPr>
            <a:spAutoFit/>
          </a:bodyPr>
          <a:lstStyle/>
          <a:p>
            <a:pPr algn="ctr"/>
            <a:r>
              <a:rPr lang="mn-MN" sz="2800" b="1" dirty="0">
                <a:latin typeface="Arial" charset="0"/>
              </a:rPr>
              <a:t>ЦААШИД БАЙНГА АНХААРАХ АСУУДАЛ</a:t>
            </a:r>
            <a:endParaRPr lang="en-US" sz="2800" b="1" dirty="0">
              <a:latin typeface="Arial" charset="0"/>
            </a:endParaRPr>
          </a:p>
        </p:txBody>
      </p:sp>
    </p:spTree>
  </p:cSld>
  <p:clrMapOvr>
    <a:masterClrMapping/>
  </p:clrMapOvr>
  <p:transition spd="slow" advClick="0" advTm="10000">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NERZEDGARAM\share\zorig\5_Govialtai dem.jpg"/>
          <p:cNvPicPr>
            <a:picLocks noChangeAspect="1" noChangeArrowheads="1"/>
          </p:cNvPicPr>
          <p:nvPr/>
        </p:nvPicPr>
        <p:blipFill>
          <a:blip r:embed="rId2" cstate="print"/>
          <a:srcRect/>
          <a:stretch>
            <a:fillRect/>
          </a:stretch>
        </p:blipFill>
        <p:spPr bwMode="auto">
          <a:xfrm>
            <a:off x="0" y="-152400"/>
            <a:ext cx="9320250" cy="6858000"/>
          </a:xfrm>
          <a:prstGeom prst="rect">
            <a:avLst/>
          </a:prstGeom>
          <a:noFill/>
        </p:spPr>
      </p:pic>
      <p:sp>
        <p:nvSpPr>
          <p:cNvPr id="5" name="Rectangle 4"/>
          <p:cNvSpPr/>
          <p:nvPr/>
        </p:nvSpPr>
        <p:spPr>
          <a:xfrm>
            <a:off x="1524000" y="457200"/>
            <a:ext cx="6553200" cy="400110"/>
          </a:xfrm>
          <a:prstGeom prst="rect">
            <a:avLst/>
          </a:prstGeom>
        </p:spPr>
        <p:txBody>
          <a:bodyPr wrap="square">
            <a:spAutoFit/>
          </a:bodyPr>
          <a:lstStyle/>
          <a:p>
            <a:r>
              <a:rPr lang="mn-MN" sz="2000" b="1" dirty="0" smtClean="0">
                <a:latin typeface="Arial" pitchFamily="34" charset="0"/>
                <a:cs typeface="Arial" pitchFamily="34" charset="0"/>
              </a:rPr>
              <a:t>Статистикийн мэдээллийг хаанаас авч болох вэ?</a:t>
            </a:r>
            <a:endParaRPr lang="en-US" sz="2000" dirty="0">
              <a:latin typeface="Arial" pitchFamily="34" charset="0"/>
              <a:cs typeface="Arial"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1371600" y="1066800"/>
            <a:ext cx="838200" cy="838200"/>
          </a:xfrm>
          <a:prstGeom prst="rect">
            <a:avLst/>
          </a:prstGeom>
          <a:noFill/>
          <a:ln w="9525">
            <a:noFill/>
            <a:miter lim="800000"/>
            <a:headEnd/>
            <a:tailEnd/>
          </a:ln>
          <a:effectLst/>
        </p:spPr>
      </p:pic>
      <p:sp>
        <p:nvSpPr>
          <p:cNvPr id="7" name="Rectangle 6"/>
          <p:cNvSpPr/>
          <p:nvPr/>
        </p:nvSpPr>
        <p:spPr>
          <a:xfrm flipH="1">
            <a:off x="2286000" y="1295400"/>
            <a:ext cx="838202" cy="369332"/>
          </a:xfrm>
          <a:prstGeom prst="rect">
            <a:avLst/>
          </a:prstGeom>
        </p:spPr>
        <p:txBody>
          <a:bodyPr wrap="square">
            <a:spAutoFit/>
          </a:bodyPr>
          <a:lstStyle/>
          <a:p>
            <a:r>
              <a:rPr lang="en-US" b="1" dirty="0" err="1" smtClean="0"/>
              <a:t>ezStat</a:t>
            </a:r>
            <a:r>
              <a:rPr lang="en-US" b="1" dirty="0" smtClean="0"/>
              <a:t> </a:t>
            </a:r>
            <a:endParaRPr lang="en-US" b="1" dirty="0"/>
          </a:p>
        </p:txBody>
      </p:sp>
      <p:pic>
        <p:nvPicPr>
          <p:cNvPr id="8" name="Picture 3"/>
          <p:cNvPicPr>
            <a:picLocks noChangeAspect="1" noChangeArrowheads="1"/>
          </p:cNvPicPr>
          <p:nvPr/>
        </p:nvPicPr>
        <p:blipFill>
          <a:blip r:embed="rId4" cstate="print"/>
          <a:srcRect/>
          <a:stretch>
            <a:fillRect/>
          </a:stretch>
        </p:blipFill>
        <p:spPr bwMode="auto">
          <a:xfrm>
            <a:off x="4495800" y="990600"/>
            <a:ext cx="838200" cy="852407"/>
          </a:xfrm>
          <a:prstGeom prst="rect">
            <a:avLst/>
          </a:prstGeom>
          <a:noFill/>
          <a:ln w="9525">
            <a:noFill/>
            <a:miter lim="800000"/>
            <a:headEnd/>
            <a:tailEnd/>
          </a:ln>
          <a:effectLst/>
        </p:spPr>
      </p:pic>
      <p:sp>
        <p:nvSpPr>
          <p:cNvPr id="9" name="Rectangle 8"/>
          <p:cNvSpPr/>
          <p:nvPr/>
        </p:nvSpPr>
        <p:spPr>
          <a:xfrm>
            <a:off x="5562600" y="1219200"/>
            <a:ext cx="1143000" cy="369332"/>
          </a:xfrm>
          <a:prstGeom prst="rect">
            <a:avLst/>
          </a:prstGeom>
        </p:spPr>
        <p:txBody>
          <a:bodyPr wrap="square">
            <a:spAutoFit/>
          </a:bodyPr>
          <a:lstStyle/>
          <a:p>
            <a:r>
              <a:rPr lang="en-US" b="1" dirty="0" err="1" smtClean="0"/>
              <a:t>Monstat</a:t>
            </a:r>
            <a:endParaRPr lang="en-US" dirty="0"/>
          </a:p>
        </p:txBody>
      </p:sp>
      <p:pic>
        <p:nvPicPr>
          <p:cNvPr id="10" name="Picture 4"/>
          <p:cNvPicPr>
            <a:picLocks noChangeAspect="1" noChangeArrowheads="1"/>
          </p:cNvPicPr>
          <p:nvPr/>
        </p:nvPicPr>
        <p:blipFill>
          <a:blip r:embed="rId5" cstate="print"/>
          <a:srcRect/>
          <a:stretch>
            <a:fillRect/>
          </a:stretch>
        </p:blipFill>
        <p:spPr bwMode="auto">
          <a:xfrm>
            <a:off x="1981200" y="2057400"/>
            <a:ext cx="2590800" cy="1791408"/>
          </a:xfrm>
          <a:prstGeom prst="rect">
            <a:avLst/>
          </a:prstGeom>
          <a:noFill/>
          <a:ln w="9525">
            <a:noFill/>
            <a:miter lim="800000"/>
            <a:headEnd/>
            <a:tailEnd/>
          </a:ln>
          <a:effectLst/>
        </p:spPr>
      </p:pic>
      <p:pic>
        <p:nvPicPr>
          <p:cNvPr id="11" name="Picture 5"/>
          <p:cNvPicPr>
            <a:picLocks noChangeAspect="1" noChangeArrowheads="1"/>
          </p:cNvPicPr>
          <p:nvPr/>
        </p:nvPicPr>
        <p:blipFill>
          <a:blip r:embed="rId6" cstate="print"/>
          <a:srcRect/>
          <a:stretch>
            <a:fillRect/>
          </a:stretch>
        </p:blipFill>
        <p:spPr bwMode="auto">
          <a:xfrm>
            <a:off x="5562600" y="2133600"/>
            <a:ext cx="2590800" cy="1764264"/>
          </a:xfrm>
          <a:prstGeom prst="rect">
            <a:avLst/>
          </a:prstGeom>
          <a:noFill/>
          <a:ln w="9525">
            <a:noFill/>
            <a:miter lim="800000"/>
            <a:headEnd/>
            <a:tailEnd/>
          </a:ln>
          <a:effectLst/>
        </p:spPr>
      </p:pic>
      <p:sp>
        <p:nvSpPr>
          <p:cNvPr id="12" name="Rectangle 11"/>
          <p:cNvSpPr/>
          <p:nvPr/>
        </p:nvSpPr>
        <p:spPr>
          <a:xfrm>
            <a:off x="1295400" y="4038600"/>
            <a:ext cx="3276600" cy="1477328"/>
          </a:xfrm>
          <a:prstGeom prst="rect">
            <a:avLst/>
          </a:prstGeom>
        </p:spPr>
        <p:txBody>
          <a:bodyPr wrap="square">
            <a:spAutoFit/>
          </a:bodyPr>
          <a:lstStyle/>
          <a:p>
            <a:r>
              <a:rPr lang="en-US" dirty="0" err="1" smtClean="0">
                <a:latin typeface="Arial" pitchFamily="34" charset="0"/>
                <a:cs typeface="Arial" pitchFamily="34" charset="0"/>
              </a:rPr>
              <a:t>ezStat</a:t>
            </a:r>
            <a:r>
              <a:rPr lang="en-US" dirty="0" smtClean="0">
                <a:latin typeface="Arial" pitchFamily="34" charset="0"/>
                <a:cs typeface="Arial" pitchFamily="34" charset="0"/>
              </a:rPr>
              <a:t>: </a:t>
            </a:r>
          </a:p>
          <a:p>
            <a:r>
              <a:rPr lang="en-US" dirty="0" smtClean="0">
                <a:latin typeface="Arial" pitchFamily="34" charset="0"/>
                <a:cs typeface="Arial" pitchFamily="34" charset="0"/>
              </a:rPr>
              <a:t>www.1212.mn </a:t>
            </a:r>
            <a:r>
              <a:rPr lang="mn-MN" dirty="0" smtClean="0">
                <a:latin typeface="Arial" pitchFamily="34" charset="0"/>
                <a:cs typeface="Arial" pitchFamily="34" charset="0"/>
              </a:rPr>
              <a:t>вэб сайтын </a:t>
            </a:r>
          </a:p>
          <a:p>
            <a:r>
              <a:rPr lang="mn-MN" dirty="0" smtClean="0">
                <a:latin typeface="Arial" pitchFamily="34" charset="0"/>
                <a:cs typeface="Arial" pitchFamily="34" charset="0"/>
              </a:rPr>
              <a:t>үзүүлэлтүүдийг </a:t>
            </a:r>
            <a:r>
              <a:rPr lang="en-US" dirty="0" err="1" smtClean="0">
                <a:latin typeface="Arial" pitchFamily="34" charset="0"/>
                <a:cs typeface="Arial" pitchFamily="34" charset="0"/>
              </a:rPr>
              <a:t>iPhone</a:t>
            </a:r>
            <a:r>
              <a:rPr lang="en-US" dirty="0" smtClean="0">
                <a:latin typeface="Arial" pitchFamily="34" charset="0"/>
                <a:cs typeface="Arial" pitchFamily="34" charset="0"/>
              </a:rPr>
              <a:t>, </a:t>
            </a:r>
            <a:r>
              <a:rPr lang="en-US" dirty="0" err="1" smtClean="0">
                <a:latin typeface="Arial" pitchFamily="34" charset="0"/>
                <a:cs typeface="Arial" pitchFamily="34" charset="0"/>
              </a:rPr>
              <a:t>iPad</a:t>
            </a:r>
            <a:r>
              <a:rPr lang="en-US" dirty="0" smtClean="0">
                <a:latin typeface="Arial" pitchFamily="34" charset="0"/>
                <a:cs typeface="Arial" pitchFamily="34" charset="0"/>
              </a:rPr>
              <a:t> </a:t>
            </a:r>
            <a:r>
              <a:rPr lang="mn-MN" dirty="0" smtClean="0">
                <a:latin typeface="Arial" pitchFamily="34" charset="0"/>
                <a:cs typeface="Arial" pitchFamily="34" charset="0"/>
              </a:rPr>
              <a:t>төхөөрөмж ашиглан үзэх боломжтой аппликейшн </a:t>
            </a:r>
            <a:endParaRPr lang="en-US" dirty="0">
              <a:latin typeface="Arial" pitchFamily="34" charset="0"/>
              <a:cs typeface="Arial" pitchFamily="34" charset="0"/>
            </a:endParaRPr>
          </a:p>
        </p:txBody>
      </p:sp>
      <p:sp>
        <p:nvSpPr>
          <p:cNvPr id="13" name="Rectangle 12"/>
          <p:cNvSpPr/>
          <p:nvPr/>
        </p:nvSpPr>
        <p:spPr>
          <a:xfrm>
            <a:off x="4724400" y="4038600"/>
            <a:ext cx="4343400" cy="1754326"/>
          </a:xfrm>
          <a:prstGeom prst="rect">
            <a:avLst/>
          </a:prstGeom>
        </p:spPr>
        <p:txBody>
          <a:bodyPr wrap="square">
            <a:spAutoFit/>
          </a:bodyPr>
          <a:lstStyle/>
          <a:p>
            <a:r>
              <a:rPr lang="en-US" dirty="0" err="1" smtClean="0">
                <a:latin typeface="Arial" pitchFamily="34" charset="0"/>
                <a:cs typeface="Arial" pitchFamily="34" charset="0"/>
              </a:rPr>
              <a:t>Monstat</a:t>
            </a:r>
            <a:r>
              <a:rPr lang="en-US" dirty="0" smtClean="0">
                <a:latin typeface="Arial" pitchFamily="34" charset="0"/>
                <a:cs typeface="Arial" pitchFamily="34" charset="0"/>
              </a:rPr>
              <a:t>: </a:t>
            </a:r>
          </a:p>
          <a:p>
            <a:r>
              <a:rPr lang="en-US" dirty="0" err="1" smtClean="0">
                <a:latin typeface="Arial" pitchFamily="34" charset="0"/>
                <a:cs typeface="Arial" pitchFamily="34" charset="0"/>
              </a:rPr>
              <a:t>iPhone</a:t>
            </a:r>
            <a:r>
              <a:rPr lang="en-US" dirty="0" smtClean="0">
                <a:latin typeface="Arial" pitchFamily="34" charset="0"/>
                <a:cs typeface="Arial" pitchFamily="34" charset="0"/>
              </a:rPr>
              <a:t>, </a:t>
            </a:r>
            <a:r>
              <a:rPr lang="en-US" dirty="0" err="1" smtClean="0">
                <a:latin typeface="Arial" pitchFamily="34" charset="0"/>
                <a:cs typeface="Arial" pitchFamily="34" charset="0"/>
              </a:rPr>
              <a:t>iPad</a:t>
            </a:r>
            <a:r>
              <a:rPr lang="en-US" dirty="0" smtClean="0">
                <a:latin typeface="Arial" pitchFamily="34" charset="0"/>
                <a:cs typeface="Arial" pitchFamily="34" charset="0"/>
              </a:rPr>
              <a:t> </a:t>
            </a:r>
            <a:r>
              <a:rPr lang="mn-MN" dirty="0" smtClean="0">
                <a:latin typeface="Arial" pitchFamily="34" charset="0"/>
                <a:cs typeface="Arial" pitchFamily="34" charset="0"/>
              </a:rPr>
              <a:t>төхөөрөмжүүдэд зориулсан статистикийн хэвлэмэл бүтээгдэхүүнийг унших боломжтой аппликейшн. </a:t>
            </a:r>
          </a:p>
          <a:p>
            <a:r>
              <a:rPr lang="mn-MN" dirty="0" smtClean="0">
                <a:latin typeface="Arial" pitchFamily="34" charset="0"/>
                <a:cs typeface="Arial" pitchFamily="34" charset="0"/>
              </a:rPr>
              <a:t>           (Одоогоор 126 бүтээгдэхүүн) </a:t>
            </a:r>
            <a:endParaRPr lang="en-US" dirty="0">
              <a:latin typeface="Arial" pitchFamily="34" charset="0"/>
              <a:cs typeface="Arial" pitchFamily="34" charset="0"/>
            </a:endParaRPr>
          </a:p>
        </p:txBody>
      </p:sp>
      <p:sp>
        <p:nvSpPr>
          <p:cNvPr id="14" name="Rectangle 13"/>
          <p:cNvSpPr/>
          <p:nvPr/>
        </p:nvSpPr>
        <p:spPr>
          <a:xfrm>
            <a:off x="1219200" y="5791200"/>
            <a:ext cx="7239000" cy="646331"/>
          </a:xfrm>
          <a:prstGeom prst="rect">
            <a:avLst/>
          </a:prstGeom>
        </p:spPr>
        <p:txBody>
          <a:bodyPr wrap="square">
            <a:spAutoFit/>
          </a:bodyPr>
          <a:lstStyle/>
          <a:p>
            <a:r>
              <a:rPr lang="mn-MN" b="1" dirty="0" smtClean="0">
                <a:latin typeface="Arial" pitchFamily="34" charset="0"/>
                <a:cs typeface="Arial" pitchFamily="34" charset="0"/>
              </a:rPr>
              <a:t>Мөн </a:t>
            </a:r>
            <a:r>
              <a:rPr lang="en-US" b="1" dirty="0" smtClean="0">
                <a:latin typeface="Arial" pitchFamily="34" charset="0"/>
                <a:cs typeface="Arial" pitchFamily="34" charset="0"/>
              </a:rPr>
              <a:t>Android </a:t>
            </a:r>
            <a:r>
              <a:rPr lang="mn-MN" b="1" dirty="0" smtClean="0">
                <a:latin typeface="Arial" pitchFamily="34" charset="0"/>
                <a:cs typeface="Arial" pitchFamily="34" charset="0"/>
              </a:rPr>
              <a:t>үйлдлийн системтэй гар утас, таблет хэрэглэдэг бол </a:t>
            </a:r>
            <a:r>
              <a:rPr lang="en-US" b="1" dirty="0" smtClean="0">
                <a:latin typeface="Arial" pitchFamily="34" charset="0"/>
                <a:cs typeface="Arial" pitchFamily="34" charset="0"/>
              </a:rPr>
              <a:t>Play store-</a:t>
            </a:r>
            <a:r>
              <a:rPr lang="mn-MN" b="1" dirty="0" smtClean="0">
                <a:latin typeface="Arial" pitchFamily="34" charset="0"/>
                <a:cs typeface="Arial" pitchFamily="34" charset="0"/>
              </a:rPr>
              <a:t>оос МОНСТАТ аппликейшнийг татан авч болно. </a:t>
            </a:r>
            <a:endParaRPr lang="en-US" b="1"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9273060" cy="6849374"/>
          </a:xfrm>
          <a:prstGeom prst="rect">
            <a:avLst/>
          </a:prstGeom>
          <a:noFill/>
          <a:ln w="9525">
            <a:noFill/>
            <a:miter lim="800000"/>
            <a:headEnd/>
            <a:tailEnd/>
          </a:ln>
        </p:spPr>
      </p:pic>
      <p:sp>
        <p:nvSpPr>
          <p:cNvPr id="2" name="Content Placeholder 2"/>
          <p:cNvSpPr txBox="1">
            <a:spLocks/>
          </p:cNvSpPr>
          <p:nvPr/>
        </p:nvSpPr>
        <p:spPr>
          <a:xfrm>
            <a:off x="990600" y="685800"/>
            <a:ext cx="7961312" cy="55626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3</a:t>
            </a:fld>
            <a:endParaRPr lang="en-US" dirty="0" smtClean="0"/>
          </a:p>
        </p:txBody>
      </p:sp>
      <p:sp>
        <p:nvSpPr>
          <p:cNvPr id="7" name="TextBox 6"/>
          <p:cNvSpPr txBox="1"/>
          <p:nvPr/>
        </p:nvSpPr>
        <p:spPr>
          <a:xfrm>
            <a:off x="914400" y="609600"/>
            <a:ext cx="8001000" cy="5509200"/>
          </a:xfrm>
          <a:prstGeom prst="rect">
            <a:avLst/>
          </a:prstGeom>
          <a:noFill/>
        </p:spPr>
        <p:txBody>
          <a:bodyPr wrap="square" rtlCol="0">
            <a:spAutoFit/>
          </a:bodyPr>
          <a:lstStyle/>
          <a:p>
            <a:pPr fontAlgn="t"/>
            <a:r>
              <a:rPr lang="mn-MN" sz="2200" b="1" dirty="0" smtClean="0">
                <a:latin typeface="Arial" pitchFamily="34" charset="0"/>
                <a:cs typeface="Arial" pitchFamily="34" charset="0"/>
              </a:rPr>
              <a:t>5 дугаар зүйл.Статистикийн мэдээллийн хэлбэр</a:t>
            </a:r>
            <a:br>
              <a:rPr lang="mn-MN" sz="2200" b="1" dirty="0" smtClean="0">
                <a:latin typeface="Arial" pitchFamily="34" charset="0"/>
                <a:cs typeface="Arial" pitchFamily="34" charset="0"/>
              </a:rPr>
            </a:br>
            <a:r>
              <a:rPr lang="mn-MN" sz="2200" dirty="0" smtClean="0">
                <a:latin typeface="Arial" pitchFamily="34" charset="0"/>
                <a:cs typeface="Arial" pitchFamily="34" charset="0"/>
              </a:rPr>
              <a:t>1.Статистикийн </a:t>
            </a:r>
            <a:r>
              <a:rPr lang="mn-MN" sz="2200" dirty="0" smtClean="0">
                <a:latin typeface="Arial" pitchFamily="34" charset="0"/>
                <a:cs typeface="Arial" pitchFamily="34" charset="0"/>
              </a:rPr>
              <a:t>мэдээлэл нь албан ёсны болон захиргааны гэсэн хэлбэртэй байна</a:t>
            </a:r>
            <a:r>
              <a:rPr lang="mn-MN" sz="2200" dirty="0" smtClean="0">
                <a:latin typeface="Arial" pitchFamily="34" charset="0"/>
                <a:cs typeface="Arial" pitchFamily="34" charset="0"/>
              </a:rPr>
              <a:t>.</a:t>
            </a:r>
          </a:p>
          <a:p>
            <a:pPr fontAlgn="t"/>
            <a:r>
              <a:rPr lang="ru-RU" sz="2200" b="1" dirty="0" smtClean="0">
                <a:latin typeface="Arial" pitchFamily="34" charset="0"/>
                <a:cs typeface="Arial" pitchFamily="34" charset="0"/>
              </a:rPr>
              <a:t>7 дугаар зүйл.Тооллого, судалгаа </a:t>
            </a:r>
            <a:r>
              <a:rPr lang="ru-RU" sz="2200" b="1" dirty="0" smtClean="0">
                <a:latin typeface="Arial" pitchFamily="34" charset="0"/>
                <a:cs typeface="Arial" pitchFamily="34" charset="0"/>
              </a:rPr>
              <a:t>явуулах</a:t>
            </a:r>
            <a:endParaRPr lang="mn-MN" sz="2200" b="1" dirty="0" smtClean="0">
              <a:latin typeface="Arial" pitchFamily="34" charset="0"/>
              <a:cs typeface="Arial" pitchFamily="34" charset="0"/>
            </a:endParaRPr>
          </a:p>
          <a:p>
            <a:pPr fontAlgn="t"/>
            <a:r>
              <a:rPr lang="mn-MN" sz="2200" b="1" dirty="0" smtClean="0">
                <a:latin typeface="Arial" pitchFamily="34" charset="0"/>
                <a:cs typeface="Arial" pitchFamily="34" charset="0"/>
              </a:rPr>
              <a:t>22 дугаар зүйл.Статистикийн мэдээллийг хууль бусаар ашиглах, мэдээллийн нууцыг задруулахыг хориглох</a:t>
            </a:r>
            <a:br>
              <a:rPr lang="mn-MN" sz="2200" b="1" dirty="0" smtClean="0">
                <a:latin typeface="Arial" pitchFamily="34" charset="0"/>
                <a:cs typeface="Arial" pitchFamily="34" charset="0"/>
              </a:rPr>
            </a:br>
            <a:r>
              <a:rPr lang="mn-MN" sz="2200" dirty="0" smtClean="0">
                <a:latin typeface="Arial" pitchFamily="34" charset="0"/>
                <a:cs typeface="Arial" pitchFamily="34" charset="0"/>
              </a:rPr>
              <a:t>1.Статистикийн </a:t>
            </a:r>
            <a:r>
              <a:rPr lang="mn-MN" sz="2200" dirty="0" smtClean="0">
                <a:latin typeface="Arial" pitchFamily="34" charset="0"/>
                <a:cs typeface="Arial" pitchFamily="34" charset="0"/>
              </a:rPr>
              <a:t>мэдээлэгч, хэрэглэгч зэрэг холбогдох этгээд статистикийн мэдээллийг хууль бусаар ашиг олох зорилгоор ашиглахыг хориглоно.</a:t>
            </a:r>
          </a:p>
          <a:p>
            <a:pPr fontAlgn="t"/>
            <a:r>
              <a:rPr lang="mn-MN" sz="2200" dirty="0" smtClean="0">
                <a:latin typeface="Arial" pitchFamily="34" charset="0"/>
                <a:cs typeface="Arial" pitchFamily="34" charset="0"/>
              </a:rPr>
              <a:t>2.Хэрэглэгчдээс албан ёсны статистикийн мэдээлэл, судалгааны дүнг дур мэдэн өөрчлөхийг хориглоно.</a:t>
            </a:r>
          </a:p>
          <a:p>
            <a:pPr fontAlgn="t"/>
            <a:r>
              <a:rPr lang="mn-MN" sz="2200" dirty="0" smtClean="0">
                <a:latin typeface="Arial" pitchFamily="34" charset="0"/>
                <a:cs typeface="Arial" pitchFamily="34" charset="0"/>
              </a:rPr>
              <a:t>3.Албан ёсны статистикийн үйл ажиллагаа эрхэлдэг байгууллагын ажилтан албан ёсоор мэдээлэх түвшинд хүрээгүй статистикийн мэдээлэл, судалгааны дүн, төрийн болон аж ахуйн нэгж, байгууллага, иргэний нууцад хамаарах мэдээллийг нийтэд задруулахыг хориглоно</a:t>
            </a:r>
            <a:r>
              <a:rPr lang="mn-MN" sz="2200" dirty="0" smtClean="0">
                <a:latin typeface="Arial" pitchFamily="34" charset="0"/>
                <a:cs typeface="Arial" pitchFamily="34" charset="0"/>
              </a:rPr>
              <a:t>.</a:t>
            </a:r>
            <a:endParaRPr lang="en-US" sz="2200" dirty="0">
              <a:latin typeface="Arial" pitchFamily="34" charset="0"/>
              <a:cs typeface="Arial" pitchFamily="34" charset="0"/>
            </a:endParaRPr>
          </a:p>
        </p:txBody>
      </p:sp>
    </p:spTree>
    <p:extLst>
      <p:ext uri="{BB962C8B-B14F-4D97-AF65-F5344CB8AC3E}">
        <p14:creationId xmlns:p14="http://schemas.microsoft.com/office/powerpoint/2010/main" xmlns="" val="10355466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330648" y="-304800"/>
            <a:ext cx="9474648" cy="7162800"/>
          </a:xfrm>
          <a:prstGeom prst="rect">
            <a:avLst/>
          </a:prstGeom>
          <a:noFill/>
          <a:ln w="9525">
            <a:noFill/>
            <a:miter lim="800000"/>
            <a:headEnd/>
            <a:tailEnd/>
          </a:ln>
        </p:spPr>
      </p:pic>
      <p:sp>
        <p:nvSpPr>
          <p:cNvPr id="5" name="Rectangle 3"/>
          <p:cNvSpPr txBox="1">
            <a:spLocks noChangeArrowheads="1"/>
          </p:cNvSpPr>
          <p:nvPr/>
        </p:nvSpPr>
        <p:spPr>
          <a:xfrm>
            <a:off x="1066800" y="457200"/>
            <a:ext cx="7620000" cy="5673725"/>
          </a:xfrm>
          <a:prstGeom prst="rect">
            <a:avLst/>
          </a:prstGeom>
        </p:spPr>
        <p:txBody>
          <a:bodyPr vert="horz">
            <a:normAutofit/>
          </a:bodyPr>
          <a:lstStyle/>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None/>
              <a:tabLst/>
              <a:defRPr/>
            </a:pPr>
            <a:r>
              <a:rPr kumimoji="0" lang="en-US" sz="2800" b="0" i="0" u="none" strike="noStrike" kern="1200" cap="none" spc="0" normalizeH="0" baseline="0" noProof="0" dirty="0" smtClean="0">
                <a:ln>
                  <a:noFill/>
                </a:ln>
                <a:solidFill>
                  <a:schemeClr val="bg1"/>
                </a:solidFill>
                <a:effectLst/>
                <a:uLnTx/>
                <a:uFillTx/>
                <a:latin typeface="Arial" pitchFamily="34" charset="0"/>
                <a:cs typeface="Arial" pitchFamily="34" charset="0"/>
              </a:rPr>
              <a:t> </a:t>
            </a: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buFont typeface="Wingdings" pitchFamily="2" charset="2"/>
              <a:buNone/>
              <a:tabLst/>
              <a:defRPr/>
            </a:pPr>
            <a:r>
              <a:rPr kumimoji="0" lang="mn-MN" sz="5400" b="1" i="0" u="none" strike="noStrike" kern="1200" cap="none" spc="0" normalizeH="0" baseline="0" noProof="0" dirty="0" smtClean="0">
                <a:ln>
                  <a:noFill/>
                </a:ln>
                <a:solidFill>
                  <a:schemeClr val="accent4">
                    <a:lumMod val="50000"/>
                  </a:schemeClr>
                </a:solidFill>
                <a:effectLst>
                  <a:outerShdw blurRad="38100" dist="38100" dir="2700000" algn="tl">
                    <a:srgbClr val="000000">
                      <a:alpha val="43137"/>
                    </a:srgbClr>
                  </a:outerShdw>
                </a:effectLst>
                <a:uLnTx/>
                <a:uFillTx/>
                <a:latin typeface="Arial" pitchFamily="34" charset="0"/>
                <a:cs typeface="Arial" pitchFamily="34" charset="0"/>
              </a:rPr>
              <a:t>АНХААРАЛ</a:t>
            </a:r>
            <a:r>
              <a:rPr kumimoji="0" lang="mn-MN" sz="5400" b="1" i="0" u="none" strike="noStrike" kern="1200" cap="none" spc="0" normalizeH="0" noProof="0" dirty="0" smtClean="0">
                <a:ln>
                  <a:noFill/>
                </a:ln>
                <a:solidFill>
                  <a:schemeClr val="accent4">
                    <a:lumMod val="50000"/>
                  </a:schemeClr>
                </a:solidFill>
                <a:effectLst>
                  <a:outerShdw blurRad="38100" dist="38100" dir="2700000" algn="tl">
                    <a:srgbClr val="000000">
                      <a:alpha val="43137"/>
                    </a:srgbClr>
                  </a:outerShdw>
                </a:effectLst>
                <a:uLnTx/>
                <a:uFillTx/>
                <a:latin typeface="Arial" pitchFamily="34" charset="0"/>
                <a:cs typeface="Arial" pitchFamily="34" charset="0"/>
              </a:rPr>
              <a:t> ТАВЬСАНД БАЯРЛАЛАА</a:t>
            </a:r>
            <a:endParaRPr kumimoji="0" lang="en-US" sz="5400" b="1" i="0" u="none" strike="noStrike" kern="1200" cap="none" spc="0" normalizeH="0" baseline="0" noProof="0" dirty="0" smtClean="0">
              <a:ln>
                <a:noFill/>
              </a:ln>
              <a:solidFill>
                <a:schemeClr val="accent4">
                  <a:lumMod val="50000"/>
                </a:schemeClr>
              </a:solidFill>
              <a:effectLst>
                <a:outerShdw blurRad="38100" dist="38100" dir="2700000" algn="tl">
                  <a:srgbClr val="000000">
                    <a:alpha val="43137"/>
                  </a:srgbClr>
                </a:outerShdw>
              </a:effectLst>
              <a:uLnTx/>
              <a:uFillTx/>
              <a:latin typeface="Arial" pitchFamily="34" charset="0"/>
              <a:cs typeface="Arial" pitchFamily="34" charset="0"/>
            </a:endParaRPr>
          </a:p>
        </p:txBody>
      </p:sp>
      <p:sp>
        <p:nvSpPr>
          <p:cNvPr id="4" name="Rectangle 3"/>
          <p:cNvSpPr/>
          <p:nvPr/>
        </p:nvSpPr>
        <p:spPr>
          <a:xfrm>
            <a:off x="2971800" y="4191000"/>
            <a:ext cx="5334000" cy="1938992"/>
          </a:xfrm>
          <a:prstGeom prst="rect">
            <a:avLst/>
          </a:prstGeom>
        </p:spPr>
        <p:txBody>
          <a:bodyPr wrap="square">
            <a:spAutoFit/>
          </a:bodyPr>
          <a:lstStyle/>
          <a:p>
            <a:pPr algn="ctr"/>
            <a:r>
              <a:rPr lang="en-US" sz="2400" b="1" dirty="0" err="1" smtClean="0">
                <a:ln w="1905">
                  <a:solidFill>
                    <a:schemeClr val="tx2">
                      <a:lumMod val="40000"/>
                      <a:lumOff val="60000"/>
                    </a:schemeClr>
                  </a:solidFill>
                </a:ln>
                <a:effectLst>
                  <a:innerShdw blurRad="69850" dist="43180" dir="5400000">
                    <a:srgbClr val="000000">
                      <a:alpha val="65000"/>
                    </a:srgbClr>
                  </a:innerShdw>
                </a:effectLst>
                <a:latin typeface="Arial" pitchFamily="34" charset="0"/>
                <a:cs typeface="Arial" pitchFamily="34" charset="0"/>
              </a:rPr>
              <a:t>Ãîâü-Àëòàé</a:t>
            </a:r>
            <a:r>
              <a:rPr lang="en-US" sz="2400" b="1" dirty="0" smtClean="0">
                <a:ln w="1905">
                  <a:solidFill>
                    <a:schemeClr val="tx2">
                      <a:lumMod val="40000"/>
                      <a:lumOff val="60000"/>
                    </a:schemeClr>
                  </a:solidFill>
                </a:ln>
                <a:effectLst>
                  <a:innerShdw blurRad="69850" dist="43180" dir="5400000">
                    <a:srgbClr val="000000">
                      <a:alpha val="65000"/>
                    </a:srgbClr>
                  </a:innerShdw>
                </a:effectLst>
                <a:latin typeface="Arial" pitchFamily="34" charset="0"/>
                <a:cs typeface="Arial" pitchFamily="34" charset="0"/>
              </a:rPr>
              <a:t> </a:t>
            </a:r>
            <a:r>
              <a:rPr lang="en-US" sz="2400" b="1" dirty="0" err="1" smtClean="0">
                <a:ln w="1905">
                  <a:solidFill>
                    <a:schemeClr val="tx2">
                      <a:lumMod val="40000"/>
                      <a:lumOff val="60000"/>
                    </a:schemeClr>
                  </a:solidFill>
                </a:ln>
                <a:effectLst>
                  <a:innerShdw blurRad="69850" dist="43180" dir="5400000">
                    <a:srgbClr val="000000">
                      <a:alpha val="65000"/>
                    </a:srgbClr>
                  </a:innerShdw>
                </a:effectLst>
                <a:latin typeface="Arial" pitchFamily="34" charset="0"/>
                <a:cs typeface="Arial" pitchFamily="34" charset="0"/>
              </a:rPr>
              <a:t>àéìàã</a:t>
            </a:r>
            <a:r>
              <a:rPr lang="mn-MN" sz="2400" b="1" dirty="0" smtClean="0">
                <a:ln w="1905">
                  <a:solidFill>
                    <a:schemeClr val="tx2">
                      <a:lumMod val="40000"/>
                      <a:lumOff val="60000"/>
                    </a:schemeClr>
                  </a:solidFill>
                </a:ln>
                <a:effectLst>
                  <a:innerShdw blurRad="69850" dist="43180" dir="5400000">
                    <a:srgbClr val="000000">
                      <a:alpha val="65000"/>
                    </a:srgbClr>
                  </a:innerShdw>
                </a:effectLst>
                <a:latin typeface="Arial" pitchFamily="34" charset="0"/>
                <a:cs typeface="Arial" pitchFamily="34" charset="0"/>
              </a:rPr>
              <a:t>, </a:t>
            </a:r>
            <a:r>
              <a:rPr lang="en-US" sz="2400" b="1" dirty="0" err="1" smtClean="0">
                <a:ln w="1905">
                  <a:solidFill>
                    <a:schemeClr val="tx2">
                      <a:lumMod val="40000"/>
                      <a:lumOff val="60000"/>
                    </a:schemeClr>
                  </a:solidFill>
                </a:ln>
                <a:effectLst>
                  <a:innerShdw blurRad="69850" dist="43180" dir="5400000">
                    <a:srgbClr val="000000">
                      <a:alpha val="65000"/>
                    </a:srgbClr>
                  </a:innerShdw>
                </a:effectLst>
                <a:latin typeface="Arial" pitchFamily="34" charset="0"/>
                <a:cs typeface="Arial" pitchFamily="34" charset="0"/>
              </a:rPr>
              <a:t>Åñºíáóëàã</a:t>
            </a:r>
            <a:r>
              <a:rPr lang="en-US" sz="2400" b="1" dirty="0" smtClean="0">
                <a:ln w="1905">
                  <a:solidFill>
                    <a:schemeClr val="tx2">
                      <a:lumMod val="40000"/>
                      <a:lumOff val="60000"/>
                    </a:schemeClr>
                  </a:solidFill>
                </a:ln>
                <a:effectLst>
                  <a:innerShdw blurRad="69850" dist="43180" dir="5400000">
                    <a:srgbClr val="000000">
                      <a:alpha val="65000"/>
                    </a:srgbClr>
                  </a:innerShdw>
                </a:effectLst>
                <a:latin typeface="Arial" pitchFamily="34" charset="0"/>
                <a:cs typeface="Arial" pitchFamily="34" charset="0"/>
              </a:rPr>
              <a:t> </a:t>
            </a:r>
            <a:r>
              <a:rPr lang="en-US" sz="2400" b="1" dirty="0" err="1" smtClean="0">
                <a:ln w="1905">
                  <a:solidFill>
                    <a:schemeClr val="tx2">
                      <a:lumMod val="40000"/>
                      <a:lumOff val="60000"/>
                    </a:schemeClr>
                  </a:solidFill>
                </a:ln>
                <a:effectLst>
                  <a:innerShdw blurRad="69850" dist="43180" dir="5400000">
                    <a:srgbClr val="000000">
                      <a:alpha val="65000"/>
                    </a:srgbClr>
                  </a:innerShdw>
                </a:effectLst>
                <a:latin typeface="Arial" pitchFamily="34" charset="0"/>
                <a:cs typeface="Arial" pitchFamily="34" charset="0"/>
              </a:rPr>
              <a:t>ñóì</a:t>
            </a:r>
            <a:r>
              <a:rPr lang="mn-MN" sz="2400" b="1" dirty="0" smtClean="0">
                <a:ln w="1905">
                  <a:solidFill>
                    <a:schemeClr val="tx2">
                      <a:lumMod val="40000"/>
                      <a:lumOff val="60000"/>
                    </a:schemeClr>
                  </a:solidFill>
                </a:ln>
                <a:effectLst>
                  <a:innerShdw blurRad="69850" dist="43180" dir="5400000">
                    <a:srgbClr val="000000">
                      <a:alpha val="65000"/>
                    </a:srgbClr>
                  </a:innerShdw>
                </a:effectLst>
                <a:latin typeface="Arial" pitchFamily="34" charset="0"/>
                <a:cs typeface="Arial" pitchFamily="34" charset="0"/>
              </a:rPr>
              <a:t>, </a:t>
            </a:r>
            <a:r>
              <a:rPr lang="en-US" sz="2400" b="1" dirty="0" err="1" smtClean="0">
                <a:ln w="1905">
                  <a:solidFill>
                    <a:schemeClr val="tx2">
                      <a:lumMod val="40000"/>
                      <a:lumOff val="60000"/>
                    </a:schemeClr>
                  </a:solidFill>
                </a:ln>
                <a:effectLst>
                  <a:innerShdw blurRad="69850" dist="43180" dir="5400000">
                    <a:srgbClr val="000000">
                      <a:alpha val="65000"/>
                    </a:srgbClr>
                  </a:innerShdw>
                </a:effectLst>
                <a:latin typeface="Arial" pitchFamily="34" charset="0"/>
                <a:cs typeface="Arial" pitchFamily="34" charset="0"/>
              </a:rPr>
              <a:t>Àéìãèéí</a:t>
            </a:r>
            <a:r>
              <a:rPr lang="en-US" sz="2400" b="1" dirty="0" smtClean="0">
                <a:ln w="1905">
                  <a:solidFill>
                    <a:schemeClr val="tx2">
                      <a:lumMod val="40000"/>
                      <a:lumOff val="60000"/>
                    </a:schemeClr>
                  </a:solidFill>
                </a:ln>
                <a:effectLst>
                  <a:innerShdw blurRad="69850" dist="43180" dir="5400000">
                    <a:srgbClr val="000000">
                      <a:alpha val="65000"/>
                    </a:srgbClr>
                  </a:innerShdw>
                </a:effectLst>
                <a:latin typeface="Arial" pitchFamily="34" charset="0"/>
                <a:cs typeface="Arial" pitchFamily="34" charset="0"/>
              </a:rPr>
              <a:t> ÇÄÒÃ-í I </a:t>
            </a:r>
            <a:r>
              <a:rPr lang="en-US" sz="2400" b="1" dirty="0" err="1" smtClean="0">
                <a:ln w="1905">
                  <a:solidFill>
                    <a:schemeClr val="tx2">
                      <a:lumMod val="40000"/>
                      <a:lumOff val="60000"/>
                    </a:schemeClr>
                  </a:solidFill>
                </a:ln>
                <a:effectLst>
                  <a:innerShdw blurRad="69850" dist="43180" dir="5400000">
                    <a:srgbClr val="000000">
                      <a:alpha val="65000"/>
                    </a:srgbClr>
                  </a:innerShdw>
                </a:effectLst>
                <a:latin typeface="Arial" pitchFamily="34" charset="0"/>
                <a:cs typeface="Arial" pitchFamily="34" charset="0"/>
              </a:rPr>
              <a:t>байр</a:t>
            </a:r>
            <a:r>
              <a:rPr lang="en-US" sz="2400" b="1" dirty="0" smtClean="0">
                <a:ln w="1905">
                  <a:solidFill>
                    <a:schemeClr val="tx2">
                      <a:lumMod val="40000"/>
                      <a:lumOff val="60000"/>
                    </a:schemeClr>
                  </a:solidFill>
                </a:ln>
                <a:effectLst>
                  <a:innerShdw blurRad="69850" dist="43180" dir="5400000">
                    <a:srgbClr val="000000">
                      <a:alpha val="65000"/>
                    </a:srgbClr>
                  </a:innerShdw>
                </a:effectLst>
                <a:latin typeface="Arial" pitchFamily="34" charset="0"/>
                <a:cs typeface="Arial" pitchFamily="34" charset="0"/>
              </a:rPr>
              <a:t>, </a:t>
            </a:r>
            <a:br>
              <a:rPr lang="en-US" sz="2400" b="1" dirty="0" smtClean="0">
                <a:ln w="1905">
                  <a:solidFill>
                    <a:schemeClr val="tx2">
                      <a:lumMod val="40000"/>
                      <a:lumOff val="60000"/>
                    </a:schemeClr>
                  </a:solidFill>
                </a:ln>
                <a:effectLst>
                  <a:innerShdw blurRad="69850" dist="43180" dir="5400000">
                    <a:srgbClr val="000000">
                      <a:alpha val="65000"/>
                    </a:srgbClr>
                  </a:innerShdw>
                </a:effectLst>
                <a:latin typeface="Arial" pitchFamily="34" charset="0"/>
                <a:cs typeface="Arial" pitchFamily="34" charset="0"/>
              </a:rPr>
            </a:br>
            <a:r>
              <a:rPr lang="mn-MN" sz="2400" b="1" dirty="0" smtClean="0">
                <a:ln w="1905">
                  <a:solidFill>
                    <a:schemeClr val="tx2">
                      <a:lumMod val="40000"/>
                      <a:lumOff val="60000"/>
                    </a:schemeClr>
                  </a:solidFill>
                </a:ln>
                <a:effectLst>
                  <a:innerShdw blurRad="69850" dist="43180" dir="5400000">
                    <a:srgbClr val="000000">
                      <a:alpha val="65000"/>
                    </a:srgbClr>
                  </a:innerShdw>
                </a:effectLst>
                <a:latin typeface="Arial" pitchFamily="34" charset="0"/>
                <a:cs typeface="Arial" pitchFamily="34" charset="0"/>
              </a:rPr>
              <a:t>    </a:t>
            </a:r>
            <a:r>
              <a:rPr lang="en-US" sz="2400" b="1" dirty="0" err="1" smtClean="0">
                <a:ln w="1905">
                  <a:solidFill>
                    <a:schemeClr val="tx2">
                      <a:lumMod val="40000"/>
                      <a:lumOff val="60000"/>
                    </a:schemeClr>
                  </a:solidFill>
                </a:ln>
                <a:effectLst>
                  <a:innerShdw blurRad="69850" dist="43180" dir="5400000">
                    <a:srgbClr val="000000">
                      <a:alpha val="65000"/>
                    </a:srgbClr>
                  </a:innerShdw>
                </a:effectLst>
                <a:latin typeface="Arial" pitchFamily="34" charset="0"/>
                <a:cs typeface="Arial" pitchFamily="34" charset="0"/>
              </a:rPr>
              <a:t>Утас</a:t>
            </a:r>
            <a:r>
              <a:rPr lang="en-US" sz="2400" b="1" dirty="0" smtClean="0">
                <a:ln w="1905">
                  <a:solidFill>
                    <a:schemeClr val="tx2">
                      <a:lumMod val="40000"/>
                      <a:lumOff val="60000"/>
                    </a:schemeClr>
                  </a:solidFill>
                </a:ln>
                <a:effectLst>
                  <a:innerShdw blurRad="69850" dist="43180" dir="5400000">
                    <a:srgbClr val="000000">
                      <a:alpha val="65000"/>
                    </a:srgbClr>
                  </a:innerShdw>
                </a:effectLst>
                <a:latin typeface="Arial" pitchFamily="34" charset="0"/>
                <a:cs typeface="Arial" pitchFamily="34" charset="0"/>
              </a:rPr>
              <a:t> :(7048-4278)</a:t>
            </a:r>
            <a:br>
              <a:rPr lang="en-US" sz="2400" b="1" dirty="0" smtClean="0">
                <a:ln w="1905">
                  <a:solidFill>
                    <a:schemeClr val="tx2">
                      <a:lumMod val="40000"/>
                      <a:lumOff val="60000"/>
                    </a:schemeClr>
                  </a:solidFill>
                </a:ln>
                <a:effectLst>
                  <a:innerShdw blurRad="69850" dist="43180" dir="5400000">
                    <a:srgbClr val="000000">
                      <a:alpha val="65000"/>
                    </a:srgbClr>
                  </a:innerShdw>
                </a:effectLst>
                <a:latin typeface="Arial" pitchFamily="34" charset="0"/>
                <a:cs typeface="Arial" pitchFamily="34" charset="0"/>
              </a:rPr>
            </a:br>
            <a:r>
              <a:rPr lang="en-US" sz="2400" b="1" dirty="0" smtClean="0">
                <a:ln w="1905">
                  <a:solidFill>
                    <a:schemeClr val="tx2">
                      <a:lumMod val="40000"/>
                      <a:lumOff val="60000"/>
                    </a:schemeClr>
                  </a:solidFill>
                </a:ln>
                <a:effectLst>
                  <a:innerShdw blurRad="69850" dist="43180" dir="5400000">
                    <a:srgbClr val="000000">
                      <a:alpha val="65000"/>
                    </a:srgbClr>
                  </a:innerShdw>
                </a:effectLst>
                <a:latin typeface="Arial" pitchFamily="34" charset="0"/>
                <a:cs typeface="Arial" pitchFamily="34" charset="0"/>
              </a:rPr>
              <a:t>             </a:t>
            </a:r>
            <a:r>
              <a:rPr lang="mn-MN" sz="2400" b="1" dirty="0" smtClean="0">
                <a:ln w="1905">
                  <a:solidFill>
                    <a:schemeClr val="tx2">
                      <a:lumMod val="40000"/>
                      <a:lumOff val="60000"/>
                    </a:schemeClr>
                  </a:solidFill>
                </a:ln>
                <a:effectLst>
                  <a:innerShdw blurRad="69850" dist="43180" dir="5400000">
                    <a:srgbClr val="000000">
                      <a:alpha val="65000"/>
                    </a:srgbClr>
                  </a:innerShdw>
                </a:effectLst>
                <a:latin typeface="Arial" pitchFamily="34" charset="0"/>
                <a:cs typeface="Arial" pitchFamily="34" charset="0"/>
              </a:rPr>
              <a:t>  </a:t>
            </a:r>
            <a:r>
              <a:rPr lang="en-US" sz="2400" b="1" dirty="0" smtClean="0">
                <a:ln w="1905">
                  <a:solidFill>
                    <a:schemeClr val="tx2">
                      <a:lumMod val="40000"/>
                      <a:lumOff val="60000"/>
                    </a:schemeClr>
                  </a:solidFill>
                </a:ln>
                <a:effectLst>
                  <a:innerShdw blurRad="69850" dist="43180" dir="5400000">
                    <a:srgbClr val="000000">
                      <a:alpha val="65000"/>
                    </a:srgbClr>
                  </a:innerShdw>
                </a:effectLst>
                <a:latin typeface="Arial" pitchFamily="34" charset="0"/>
                <a:cs typeface="Arial" pitchFamily="34" charset="0"/>
              </a:rPr>
              <a:t>(7048-3442) </a:t>
            </a:r>
            <a:r>
              <a:rPr lang="mn-MN" sz="2400" b="1" dirty="0" smtClean="0">
                <a:ln w="1905">
                  <a:solidFill>
                    <a:schemeClr val="tx2">
                      <a:lumMod val="40000"/>
                      <a:lumOff val="60000"/>
                    </a:schemeClr>
                  </a:solidFill>
                </a:ln>
                <a:effectLst>
                  <a:innerShdw blurRad="69850" dist="43180" dir="5400000">
                    <a:srgbClr val="000000">
                      <a:alpha val="65000"/>
                    </a:srgbClr>
                  </a:innerShdw>
                </a:effectLst>
                <a:latin typeface="Arial" pitchFamily="34" charset="0"/>
                <a:cs typeface="Arial" pitchFamily="34" charset="0"/>
              </a:rPr>
              <a:t> </a:t>
            </a:r>
            <a:br>
              <a:rPr lang="mn-MN" sz="2400" b="1" dirty="0" smtClean="0">
                <a:ln w="1905">
                  <a:solidFill>
                    <a:schemeClr val="tx2">
                      <a:lumMod val="40000"/>
                      <a:lumOff val="60000"/>
                    </a:schemeClr>
                  </a:solidFill>
                </a:ln>
                <a:effectLst>
                  <a:innerShdw blurRad="69850" dist="43180" dir="5400000">
                    <a:srgbClr val="000000">
                      <a:alpha val="65000"/>
                    </a:srgbClr>
                  </a:innerShdw>
                </a:effectLst>
                <a:latin typeface="Arial" pitchFamily="34" charset="0"/>
                <a:cs typeface="Arial" pitchFamily="34" charset="0"/>
              </a:rPr>
            </a:br>
            <a:r>
              <a:rPr lang="mn-MN" sz="2400" b="1" dirty="0" smtClean="0">
                <a:ln w="1905">
                  <a:solidFill>
                    <a:schemeClr val="tx2">
                      <a:lumMod val="40000"/>
                      <a:lumOff val="60000"/>
                    </a:schemeClr>
                  </a:solidFill>
                </a:ln>
                <a:effectLst>
                  <a:innerShdw blurRad="69850" dist="43180" dir="5400000">
                    <a:srgbClr val="000000">
                      <a:alpha val="65000"/>
                    </a:srgbClr>
                  </a:innerShdw>
                </a:effectLst>
                <a:latin typeface="Arial" pitchFamily="34" charset="0"/>
                <a:cs typeface="Arial" pitchFamily="34" charset="0"/>
              </a:rPr>
              <a:t>    Э-майл</a:t>
            </a:r>
            <a:r>
              <a:rPr lang="en-US" sz="2400" b="1" dirty="0" smtClean="0">
                <a:ln w="1905">
                  <a:solidFill>
                    <a:schemeClr val="tx2">
                      <a:lumMod val="40000"/>
                      <a:lumOff val="60000"/>
                    </a:schemeClr>
                  </a:solidFill>
                </a:ln>
                <a:effectLst>
                  <a:innerShdw blurRad="69850" dist="43180" dir="5400000">
                    <a:srgbClr val="000000">
                      <a:alpha val="65000"/>
                    </a:srgbClr>
                  </a:innerShdw>
                </a:effectLst>
                <a:latin typeface="Arial" pitchFamily="34" charset="0"/>
                <a:cs typeface="Arial" pitchFamily="34" charset="0"/>
              </a:rPr>
              <a:t> : stat_altai@yahoo.com </a:t>
            </a:r>
            <a:endParaRPr lang="en-US" sz="24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9273060" cy="6849374"/>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4</a:t>
            </a:fld>
            <a:endParaRPr lang="en-US" dirty="0" smtClean="0"/>
          </a:p>
        </p:txBody>
      </p:sp>
      <p:sp>
        <p:nvSpPr>
          <p:cNvPr id="7" name="TextBox 6"/>
          <p:cNvSpPr txBox="1"/>
          <p:nvPr/>
        </p:nvSpPr>
        <p:spPr>
          <a:xfrm>
            <a:off x="914400" y="609600"/>
            <a:ext cx="8001000" cy="5509200"/>
          </a:xfrm>
          <a:prstGeom prst="rect">
            <a:avLst/>
          </a:prstGeom>
          <a:noFill/>
        </p:spPr>
        <p:txBody>
          <a:bodyPr wrap="square" rtlCol="0">
            <a:spAutoFit/>
          </a:bodyPr>
          <a:lstStyle/>
          <a:p>
            <a:pPr fontAlgn="t"/>
            <a:r>
              <a:rPr lang="mn-MN" sz="2200" b="1" dirty="0" smtClean="0">
                <a:latin typeface="Arial" pitchFamily="34" charset="0"/>
                <a:cs typeface="Arial" pitchFamily="34" charset="0"/>
              </a:rPr>
              <a:t>5 дугаар зүйл.Статистикийн мэдээллийн хэлбэр</a:t>
            </a:r>
            <a:br>
              <a:rPr lang="mn-MN" sz="2200" b="1" dirty="0" smtClean="0">
                <a:latin typeface="Arial" pitchFamily="34" charset="0"/>
                <a:cs typeface="Arial" pitchFamily="34" charset="0"/>
              </a:rPr>
            </a:br>
            <a:r>
              <a:rPr lang="mn-MN" sz="2200" dirty="0" smtClean="0">
                <a:latin typeface="Arial" pitchFamily="34" charset="0"/>
                <a:cs typeface="Arial" pitchFamily="34" charset="0"/>
              </a:rPr>
              <a:t>1.Статистикийн </a:t>
            </a:r>
            <a:r>
              <a:rPr lang="mn-MN" sz="2200" dirty="0" smtClean="0">
                <a:latin typeface="Arial" pitchFamily="34" charset="0"/>
                <a:cs typeface="Arial" pitchFamily="34" charset="0"/>
              </a:rPr>
              <a:t>мэдээлэл нь албан ёсны болон захиргааны гэсэн хэлбэртэй байна</a:t>
            </a:r>
            <a:r>
              <a:rPr lang="mn-MN" sz="2200" dirty="0" smtClean="0">
                <a:latin typeface="Arial" pitchFamily="34" charset="0"/>
                <a:cs typeface="Arial" pitchFamily="34" charset="0"/>
              </a:rPr>
              <a:t>.</a:t>
            </a:r>
          </a:p>
          <a:p>
            <a:pPr fontAlgn="t"/>
            <a:r>
              <a:rPr lang="ru-RU" sz="2200" b="1" dirty="0" smtClean="0">
                <a:latin typeface="Arial" pitchFamily="34" charset="0"/>
                <a:cs typeface="Arial" pitchFamily="34" charset="0"/>
              </a:rPr>
              <a:t>7 дугаар зүйл.Тооллого, судалгаа </a:t>
            </a:r>
            <a:r>
              <a:rPr lang="ru-RU" sz="2200" b="1" dirty="0" smtClean="0">
                <a:latin typeface="Arial" pitchFamily="34" charset="0"/>
                <a:cs typeface="Arial" pitchFamily="34" charset="0"/>
              </a:rPr>
              <a:t>явуулах</a:t>
            </a:r>
            <a:endParaRPr lang="mn-MN" sz="2200" b="1" dirty="0" smtClean="0">
              <a:latin typeface="Arial" pitchFamily="34" charset="0"/>
              <a:cs typeface="Arial" pitchFamily="34" charset="0"/>
            </a:endParaRPr>
          </a:p>
          <a:p>
            <a:pPr fontAlgn="t"/>
            <a:r>
              <a:rPr lang="mn-MN" sz="2200" b="1" dirty="0" smtClean="0">
                <a:latin typeface="Arial" pitchFamily="34" charset="0"/>
                <a:cs typeface="Arial" pitchFamily="34" charset="0"/>
              </a:rPr>
              <a:t>22 дугаар зүйл.Статистикийн мэдээллийг хууль бусаар ашиглах, мэдээллийн нууцыг задруулахыг хориглох</a:t>
            </a:r>
            <a:br>
              <a:rPr lang="mn-MN" sz="2200" b="1" dirty="0" smtClean="0">
                <a:latin typeface="Arial" pitchFamily="34" charset="0"/>
                <a:cs typeface="Arial" pitchFamily="34" charset="0"/>
              </a:rPr>
            </a:br>
            <a:r>
              <a:rPr lang="mn-MN" sz="2200" dirty="0" smtClean="0">
                <a:latin typeface="Arial" pitchFamily="34" charset="0"/>
                <a:cs typeface="Arial" pitchFamily="34" charset="0"/>
              </a:rPr>
              <a:t>1.Статистикийн </a:t>
            </a:r>
            <a:r>
              <a:rPr lang="mn-MN" sz="2200" dirty="0" smtClean="0">
                <a:latin typeface="Arial" pitchFamily="34" charset="0"/>
                <a:cs typeface="Arial" pitchFamily="34" charset="0"/>
              </a:rPr>
              <a:t>мэдээлэгч, хэрэглэгч зэрэг холбогдох этгээд статистикийн мэдээллийг хууль бусаар ашиг олох зорилгоор ашиглахыг хориглоно.</a:t>
            </a:r>
          </a:p>
          <a:p>
            <a:pPr fontAlgn="t"/>
            <a:r>
              <a:rPr lang="mn-MN" sz="2200" dirty="0" smtClean="0">
                <a:latin typeface="Arial" pitchFamily="34" charset="0"/>
                <a:cs typeface="Arial" pitchFamily="34" charset="0"/>
              </a:rPr>
              <a:t>2.Хэрэглэгчдээс албан ёсны статистикийн мэдээлэл, судалгааны дүнг дур мэдэн өөрчлөхийг хориглоно.</a:t>
            </a:r>
          </a:p>
          <a:p>
            <a:pPr fontAlgn="t"/>
            <a:r>
              <a:rPr lang="mn-MN" sz="2200" dirty="0" smtClean="0">
                <a:latin typeface="Arial" pitchFamily="34" charset="0"/>
                <a:cs typeface="Arial" pitchFamily="34" charset="0"/>
              </a:rPr>
              <a:t>3.Албан ёсны статистикийн үйл ажиллагаа эрхэлдэг байгууллагын ажилтан албан ёсоор мэдээлэх түвшинд хүрээгүй статистикийн мэдээлэл, судалгааны дүн, төрийн болон аж ахуйн нэгж, байгууллага, иргэний нууцад хамаарах мэдээллийг нийтэд задруулахыг хориглоно</a:t>
            </a:r>
            <a:r>
              <a:rPr lang="mn-MN" sz="2200" dirty="0" smtClean="0">
                <a:latin typeface="Arial" pitchFamily="34" charset="0"/>
                <a:cs typeface="Arial" pitchFamily="34" charset="0"/>
              </a:rPr>
              <a:t>.</a:t>
            </a:r>
            <a:endParaRPr lang="en-US" sz="2200" dirty="0">
              <a:latin typeface="Arial" pitchFamily="34" charset="0"/>
              <a:cs typeface="Arial" pitchFamily="34" charset="0"/>
            </a:endParaRPr>
          </a:p>
        </p:txBody>
      </p:sp>
    </p:spTree>
    <p:extLst>
      <p:ext uri="{BB962C8B-B14F-4D97-AF65-F5344CB8AC3E}">
        <p14:creationId xmlns:p14="http://schemas.microsoft.com/office/powerpoint/2010/main" xmlns="" val="1035546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9273060" cy="6849374"/>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5</a:t>
            </a:fld>
            <a:endParaRPr lang="en-US" dirty="0" smtClean="0"/>
          </a:p>
        </p:txBody>
      </p:sp>
      <p:sp>
        <p:nvSpPr>
          <p:cNvPr id="7" name="TextBox 6"/>
          <p:cNvSpPr txBox="1"/>
          <p:nvPr/>
        </p:nvSpPr>
        <p:spPr>
          <a:xfrm>
            <a:off x="914400" y="609600"/>
            <a:ext cx="8001000" cy="6247864"/>
          </a:xfrm>
          <a:prstGeom prst="rect">
            <a:avLst/>
          </a:prstGeom>
          <a:noFill/>
        </p:spPr>
        <p:txBody>
          <a:bodyPr wrap="square" rtlCol="0">
            <a:spAutoFit/>
          </a:bodyPr>
          <a:lstStyle/>
          <a:p>
            <a:pPr fontAlgn="t"/>
            <a:r>
              <a:rPr lang="mn-MN" sz="2000" dirty="0" smtClean="0">
                <a:latin typeface="Arial" pitchFamily="34" charset="0"/>
                <a:cs typeface="Arial" pitchFamily="34" charset="0"/>
              </a:rPr>
              <a:t>4.Хэрэглэгчээс албан ёсны статистикийн мэдээллийг статистикийн байгууллагын зөвшөөрөлгүйгээр бусдад худалдах, дамжуулахыг хориглоно.</a:t>
            </a:r>
          </a:p>
          <a:p>
            <a:pPr fontAlgn="t"/>
            <a:r>
              <a:rPr lang="mn-MN" sz="2000" dirty="0" smtClean="0">
                <a:latin typeface="Arial" pitchFamily="34" charset="0"/>
                <a:cs typeface="Arial" pitchFamily="34" charset="0"/>
              </a:rPr>
              <a:t>5.Статистикийн байгууллагын тооцоолох машины зөөгч болон санах байгууламжид хадгалсан тооллого, түүвэр судалгаа, мэдээллийн боловсруулалтын дэлгэрэнгүй материалыг тогтоосон хугацаанаас өмнө устгах, үгүй болгох, бусдад дамжуулах, худалдахыг хориглоно.</a:t>
            </a:r>
          </a:p>
          <a:p>
            <a:pPr fontAlgn="t"/>
            <a:r>
              <a:rPr lang="mn-MN" sz="2000" dirty="0" smtClean="0">
                <a:latin typeface="Arial" pitchFamily="34" charset="0"/>
                <a:cs typeface="Arial" pitchFamily="34" charset="0"/>
              </a:rPr>
              <a:t>6.Статистикийн төв, орон нутгийн байгууллага нь хувь хүн, хуулийн этгээдийн мэдээллийн нууцыг чанд хадгалж, мэдээллийг улс, бүс нутаг, аймаг, нийслэл, сум, дүүрэг, салбарын түвшинд нэгдсэн дүн гаргах, статистикийн үзүүлэлтийг тооцоход ашиглана.</a:t>
            </a:r>
          </a:p>
          <a:p>
            <a:pPr fontAlgn="t"/>
            <a:r>
              <a:rPr lang="mn-MN" sz="2000" i="1" dirty="0" smtClean="0">
                <a:latin typeface="Arial" pitchFamily="34" charset="0"/>
                <a:cs typeface="Arial" pitchFamily="34" charset="0"/>
              </a:rPr>
              <a:t>/Энэ хэсгийг 2004 оны 4 дүгээр сарын 23-ны өдрийн хуулиар нэмсэн/</a:t>
            </a:r>
            <a:endParaRPr lang="mn-MN" sz="2000" dirty="0" smtClean="0">
              <a:latin typeface="Arial" pitchFamily="34" charset="0"/>
              <a:cs typeface="Arial" pitchFamily="34" charset="0"/>
            </a:endParaRPr>
          </a:p>
          <a:p>
            <a:pPr fontAlgn="t"/>
            <a:r>
              <a:rPr lang="mn-MN" sz="2000" dirty="0" smtClean="0">
                <a:latin typeface="Arial" pitchFamily="34" charset="0"/>
                <a:cs typeface="Arial" pitchFamily="34" charset="0"/>
              </a:rPr>
              <a:t>7.Тооллого, түүвэр судалгаанд хамрагдсан хувь хүн, хуулийн этгээдийн анхдагч мэдээлэлд боловсруулалт хийсний дараа хэрэглэгчид ашиглуулж болно.Анхдагч мэдээлэлд боловсруулалт хийж, хэрэглэгчид ашиглуулахтай холбогдсон журмыг нууцын тухай хууль тогтоомжид нийцүүлэн Үндэсний статистикийн хорооны дарга батална</a:t>
            </a:r>
            <a:r>
              <a:rPr lang="mn-MN" sz="2000" dirty="0" smtClean="0">
                <a:latin typeface="Arial" pitchFamily="34" charset="0"/>
                <a:cs typeface="Arial" pitchFamily="34" charset="0"/>
              </a:rPr>
              <a: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xmlns="" val="1035546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9273060" cy="6849374"/>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6</a:t>
            </a:fld>
            <a:endParaRPr lang="en-US" dirty="0" smtClean="0"/>
          </a:p>
        </p:txBody>
      </p:sp>
      <p:sp>
        <p:nvSpPr>
          <p:cNvPr id="7" name="TextBox 6"/>
          <p:cNvSpPr txBox="1"/>
          <p:nvPr/>
        </p:nvSpPr>
        <p:spPr>
          <a:xfrm>
            <a:off x="914400" y="609600"/>
            <a:ext cx="8001000" cy="5262979"/>
          </a:xfrm>
          <a:prstGeom prst="rect">
            <a:avLst/>
          </a:prstGeom>
          <a:noFill/>
        </p:spPr>
        <p:txBody>
          <a:bodyPr wrap="square" rtlCol="0">
            <a:spAutoFit/>
          </a:bodyPr>
          <a:lstStyle/>
          <a:p>
            <a:pPr fontAlgn="t"/>
            <a:r>
              <a:rPr lang="mn-MN" sz="2800" dirty="0" smtClean="0">
                <a:latin typeface="Arial" pitchFamily="34" charset="0"/>
                <a:cs typeface="Arial" pitchFamily="34" charset="0"/>
              </a:rPr>
              <a:t>4.Хэрэглэгчээс албан ёсны статистикийн мэдээллийг статистикийн байгууллагын зөвшөөрөлгүйгээр бусдад худалдах, дамжуулахыг хориглоно.</a:t>
            </a:r>
          </a:p>
          <a:p>
            <a:pPr fontAlgn="t"/>
            <a:r>
              <a:rPr lang="mn-MN" sz="2800" dirty="0" smtClean="0">
                <a:latin typeface="Arial" pitchFamily="34" charset="0"/>
                <a:cs typeface="Arial" pitchFamily="34" charset="0"/>
              </a:rPr>
              <a:t>5.Статистикийн байгууллагын тооцоолох машины зөөгч болон санах байгууламжид хадгалсан тооллого, түүвэр судалгаа, мэдээллийн боловсруулалтын дэлгэрэнгүй материалыг тогтоосон хугацаанаас өмнө устгах, үгүй болгох, бусдад дамжуулах, худалдахыг хориглоно.</a:t>
            </a:r>
          </a:p>
          <a:p>
            <a:pPr fontAlgn="t"/>
            <a:endParaRPr lang="en-US" sz="2800" dirty="0">
              <a:latin typeface="Arial" pitchFamily="34" charset="0"/>
              <a:cs typeface="Arial" pitchFamily="34" charset="0"/>
            </a:endParaRPr>
          </a:p>
        </p:txBody>
      </p:sp>
    </p:spTree>
    <p:extLst>
      <p:ext uri="{BB962C8B-B14F-4D97-AF65-F5344CB8AC3E}">
        <p14:creationId xmlns:p14="http://schemas.microsoft.com/office/powerpoint/2010/main" xmlns="" val="1035546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9273060" cy="6849374"/>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7</a:t>
            </a:fld>
            <a:endParaRPr lang="en-US" dirty="0" smtClean="0"/>
          </a:p>
        </p:txBody>
      </p:sp>
      <p:sp>
        <p:nvSpPr>
          <p:cNvPr id="7" name="TextBox 6"/>
          <p:cNvSpPr txBox="1"/>
          <p:nvPr/>
        </p:nvSpPr>
        <p:spPr>
          <a:xfrm>
            <a:off x="914400" y="609600"/>
            <a:ext cx="8001000" cy="4862870"/>
          </a:xfrm>
          <a:prstGeom prst="rect">
            <a:avLst/>
          </a:prstGeom>
          <a:noFill/>
        </p:spPr>
        <p:txBody>
          <a:bodyPr wrap="square" rtlCol="0">
            <a:spAutoFit/>
          </a:bodyPr>
          <a:lstStyle/>
          <a:p>
            <a:pPr fontAlgn="t"/>
            <a:r>
              <a:rPr lang="mn-MN" sz="2400" dirty="0" smtClean="0">
                <a:latin typeface="Arial" pitchFamily="34" charset="0"/>
                <a:cs typeface="Arial" pitchFamily="34" charset="0"/>
              </a:rPr>
              <a:t>6.Статистикийн төв, орон нутгийн байгууллага нь хувь хүн, хуулийн этгээдийн мэдээллийн нууцыг чанд хадгалж, мэдээллийг улс, бүс нутаг, аймаг, нийслэл, сум, дүүрэг, салбарын түвшинд нэгдсэн дүн гаргах, статистикийн үзүүлэлтийг тооцоход ашиглана.</a:t>
            </a:r>
          </a:p>
          <a:p>
            <a:pPr fontAlgn="t"/>
            <a:r>
              <a:rPr lang="mn-MN" sz="2400" dirty="0" smtClean="0">
                <a:latin typeface="Arial" pitchFamily="34" charset="0"/>
                <a:cs typeface="Arial" pitchFamily="34" charset="0"/>
              </a:rPr>
              <a:t>7.Тооллого</a:t>
            </a:r>
            <a:r>
              <a:rPr lang="mn-MN" sz="2400" dirty="0" smtClean="0">
                <a:latin typeface="Arial" pitchFamily="34" charset="0"/>
                <a:cs typeface="Arial" pitchFamily="34" charset="0"/>
              </a:rPr>
              <a:t>, түүвэр судалгаанд хамрагдсан хувь хүн, хуулийн этгээдийн анхдагч мэдээлэлд боловсруулалт хийсний дараа хэрэглэгчид ашиглуулж болно.Анхдагч мэдээлэлд боловсруулалт хийж, хэрэглэгчид ашиглуулахтай холбогдсон журмыг нууцын тухай хууль тогтоомжид нийцүүлэн Үндэсний статистикийн хорооны дарга батална.</a:t>
            </a:r>
          </a:p>
          <a:p>
            <a:pPr fontAlgn="t"/>
            <a:endParaRPr lang="en-US" sz="2200" dirty="0">
              <a:latin typeface="Arial" pitchFamily="34" charset="0"/>
              <a:cs typeface="Arial" pitchFamily="34" charset="0"/>
            </a:endParaRPr>
          </a:p>
        </p:txBody>
      </p:sp>
    </p:spTree>
    <p:extLst>
      <p:ext uri="{BB962C8B-B14F-4D97-AF65-F5344CB8AC3E}">
        <p14:creationId xmlns:p14="http://schemas.microsoft.com/office/powerpoint/2010/main" xmlns="" val="1035546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9273060" cy="6849374"/>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8</a:t>
            </a:fld>
            <a:endParaRPr lang="en-US" dirty="0" smtClean="0"/>
          </a:p>
        </p:txBody>
      </p:sp>
      <p:sp>
        <p:nvSpPr>
          <p:cNvPr id="7" name="TextBox 6"/>
          <p:cNvSpPr txBox="1"/>
          <p:nvPr/>
        </p:nvSpPr>
        <p:spPr>
          <a:xfrm>
            <a:off x="914400" y="990601"/>
            <a:ext cx="8001000" cy="5724644"/>
          </a:xfrm>
          <a:prstGeom prst="rect">
            <a:avLst/>
          </a:prstGeom>
          <a:noFill/>
        </p:spPr>
        <p:txBody>
          <a:bodyPr wrap="square" rtlCol="0">
            <a:spAutoFit/>
          </a:bodyPr>
          <a:lstStyle/>
          <a:p>
            <a:pPr lvl="0"/>
            <a:r>
              <a:rPr lang="en-US" sz="2800" b="1" dirty="0" smtClean="0">
                <a:latin typeface="Arial" pitchFamily="34" charset="0"/>
                <a:cs typeface="Arial" pitchFamily="34" charset="0"/>
              </a:rPr>
              <a:t>АЛБАН ЁСНЫ СТАТИСТИКИЙН  МЭДЭЭ, ТАЙЛАН ГАРГАХ, МЭДЭЭЛЭХ </a:t>
            </a:r>
            <a:r>
              <a:rPr lang="mn-MN" sz="2800" b="1" dirty="0" smtClean="0">
                <a:latin typeface="Arial" pitchFamily="34" charset="0"/>
                <a:cs typeface="Arial" pitchFamily="34" charset="0"/>
              </a:rPr>
              <a:t>ТУХАЙ.</a:t>
            </a:r>
          </a:p>
          <a:p>
            <a:pPr lvl="0"/>
            <a:r>
              <a:rPr lang="mn-MN" sz="2800" b="1" dirty="0" smtClean="0">
                <a:latin typeface="Arial" pitchFamily="34" charset="0"/>
                <a:cs typeface="Arial" pitchFamily="34" charset="0"/>
              </a:rPr>
              <a:t>Мэдээний давтамж</a:t>
            </a:r>
            <a:endParaRPr lang="en-US" sz="2800" b="1" dirty="0" smtClean="0">
              <a:latin typeface="Arial" pitchFamily="34" charset="0"/>
              <a:cs typeface="Arial" pitchFamily="34" charset="0"/>
            </a:endParaRPr>
          </a:p>
          <a:p>
            <a:r>
              <a:rPr lang="en-US" sz="2800" dirty="0" smtClean="0">
                <a:latin typeface="Arial" pitchFamily="34" charset="0"/>
                <a:cs typeface="Arial" pitchFamily="34" charset="0"/>
              </a:rPr>
              <a:t> </a:t>
            </a:r>
            <a:r>
              <a:rPr lang="en-US" sz="3200" b="1" dirty="0" smtClean="0">
                <a:latin typeface="Arial" pitchFamily="34" charset="0"/>
                <a:cs typeface="Arial" pitchFamily="34" charset="0"/>
              </a:rPr>
              <a:t>1.1. </a:t>
            </a:r>
            <a:r>
              <a:rPr lang="en-US" sz="3200" b="1" dirty="0" err="1" smtClean="0">
                <a:latin typeface="Arial" pitchFamily="34" charset="0"/>
                <a:cs typeface="Arial" pitchFamily="34" charset="0"/>
              </a:rPr>
              <a:t>Сарын</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мэдээ</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тайлан</a:t>
            </a:r>
            <a:r>
              <a:rPr lang="en-US" sz="3200" b="1" dirty="0" smtClean="0">
                <a:latin typeface="Arial" pitchFamily="34" charset="0"/>
                <a:cs typeface="Arial" pitchFamily="34" charset="0"/>
              </a:rPr>
              <a:t> </a:t>
            </a:r>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 </a:t>
            </a:r>
            <a:r>
              <a:rPr lang="en-US" sz="3200" b="1" dirty="0" smtClean="0">
                <a:latin typeface="Arial" pitchFamily="34" charset="0"/>
                <a:cs typeface="Arial" pitchFamily="34" charset="0"/>
              </a:rPr>
              <a:t>1.2. </a:t>
            </a:r>
            <a:r>
              <a:rPr lang="en-US" sz="3200" b="1" dirty="0" err="1" smtClean="0">
                <a:latin typeface="Arial" pitchFamily="34" charset="0"/>
                <a:cs typeface="Arial" pitchFamily="34" charset="0"/>
              </a:rPr>
              <a:t>Улирлын</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мэдээ</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тайлан</a:t>
            </a:r>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 </a:t>
            </a:r>
            <a:r>
              <a:rPr lang="en-US" sz="3200" b="1" dirty="0" smtClean="0">
                <a:latin typeface="Arial" pitchFamily="34" charset="0"/>
                <a:cs typeface="Arial" pitchFamily="34" charset="0"/>
              </a:rPr>
              <a:t>1.3. </a:t>
            </a:r>
            <a:r>
              <a:rPr lang="en-US" sz="3200" b="1" dirty="0" err="1" smtClean="0">
                <a:latin typeface="Arial" pitchFamily="34" charset="0"/>
                <a:cs typeface="Arial" pitchFamily="34" charset="0"/>
              </a:rPr>
              <a:t>Жилийн</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тайлан</a:t>
            </a:r>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 </a:t>
            </a:r>
            <a:r>
              <a:rPr lang="en-US" sz="3200" b="1" dirty="0" smtClean="0">
                <a:latin typeface="Arial" pitchFamily="34" charset="0"/>
                <a:cs typeface="Arial" pitchFamily="34" charset="0"/>
              </a:rPr>
              <a:t>МЭДЭЭНИЙ ОНЛАЙН ПРОГРАММЫН ТУХАЙ</a:t>
            </a:r>
            <a:r>
              <a:rPr lang="mn-MN" sz="3200" b="1" dirty="0" smtClean="0">
                <a:latin typeface="Arial" pitchFamily="34" charset="0"/>
                <a:cs typeface="Arial" pitchFamily="34" charset="0"/>
              </a:rPr>
              <a:t> </a:t>
            </a:r>
            <a:r>
              <a:rPr lang="mn-MN" sz="3200" b="1" dirty="0" smtClean="0">
                <a:solidFill>
                  <a:srgbClr val="FF0000"/>
                </a:solidFill>
                <a:latin typeface="Arial" pitchFamily="34" charset="0"/>
                <a:cs typeface="Arial" pitchFamily="34" charset="0"/>
              </a:rPr>
              <a:t>/</a:t>
            </a:r>
            <a:r>
              <a:rPr lang="mn-MN" sz="3200" dirty="0" smtClean="0">
                <a:solidFill>
                  <a:srgbClr val="FF0000"/>
                </a:solidFill>
                <a:latin typeface="Arial" pitchFamily="34" charset="0"/>
                <a:cs typeface="Arial" pitchFamily="34" charset="0"/>
              </a:rPr>
              <a:t>интернетгүй сумууд анхаарах/</a:t>
            </a:r>
            <a:endParaRPr lang="en-US" sz="3200" dirty="0" smtClean="0">
              <a:solidFill>
                <a:srgbClr val="FF0000"/>
              </a:solidFill>
              <a:latin typeface="Arial" pitchFamily="34" charset="0"/>
              <a:cs typeface="Arial" pitchFamily="34" charset="0"/>
            </a:endParaRPr>
          </a:p>
          <a:p>
            <a:r>
              <a:rPr lang="en-US" sz="3200" b="1" dirty="0" smtClean="0">
                <a:latin typeface="Arial" pitchFamily="34" charset="0"/>
                <a:cs typeface="Arial" pitchFamily="34" charset="0"/>
              </a:rPr>
              <a:t> 2.1 </a:t>
            </a:r>
            <a:r>
              <a:rPr lang="mn-MN" sz="3200" b="1" dirty="0" smtClean="0">
                <a:latin typeface="Arial" pitchFamily="34" charset="0"/>
                <a:cs typeface="Arial" pitchFamily="34" charset="0"/>
              </a:rPr>
              <a:t>Багаас с</a:t>
            </a:r>
            <a:r>
              <a:rPr lang="en-US" sz="3200" b="1" dirty="0" err="1" smtClean="0">
                <a:latin typeface="Arial" pitchFamily="34" charset="0"/>
                <a:cs typeface="Arial" pitchFamily="34" charset="0"/>
              </a:rPr>
              <a:t>арын</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мэдээг</a:t>
            </a:r>
            <a:r>
              <a:rPr lang="en-US" sz="3200" b="1" dirty="0" smtClean="0">
                <a:latin typeface="Arial" pitchFamily="34" charset="0"/>
                <a:cs typeface="Arial" pitchFamily="34" charset="0"/>
              </a:rPr>
              <a:t> </a:t>
            </a:r>
            <a:r>
              <a:rPr lang="mn-MN" sz="3200" b="1" dirty="0" smtClean="0">
                <a:latin typeface="Arial" pitchFamily="34" charset="0"/>
                <a:cs typeface="Arial" pitchFamily="34" charset="0"/>
              </a:rPr>
              <a:t>нэгтгэн авах</a:t>
            </a:r>
            <a:endParaRPr lang="en-US" sz="3200" dirty="0" smtClean="0">
              <a:latin typeface="Arial" pitchFamily="34" charset="0"/>
              <a:cs typeface="Arial" pitchFamily="34" charset="0"/>
            </a:endParaRPr>
          </a:p>
          <a:p>
            <a:r>
              <a:rPr lang="en-US" sz="3200" b="1" dirty="0" smtClean="0">
                <a:latin typeface="Arial" pitchFamily="34" charset="0"/>
                <a:cs typeface="Arial" pitchFamily="34" charset="0"/>
              </a:rPr>
              <a:t> 2.2  </a:t>
            </a:r>
            <a:r>
              <a:rPr lang="en-US" sz="3200" b="1" dirty="0" err="1" smtClean="0">
                <a:latin typeface="Arial" pitchFamily="34" charset="0"/>
                <a:cs typeface="Arial" pitchFamily="34" charset="0"/>
              </a:rPr>
              <a:t>Сар</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улирлын</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мэдээг</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шивэх</a:t>
            </a:r>
            <a:r>
              <a:rPr lang="en-US" sz="3200" b="1" dirty="0" smtClean="0">
                <a:latin typeface="Arial" pitchFamily="34" charset="0"/>
                <a:cs typeface="Arial" pitchFamily="34" charset="0"/>
              </a:rPr>
              <a:t> , </a:t>
            </a:r>
            <a:r>
              <a:rPr lang="en-US" sz="3200" b="1" dirty="0" err="1" smtClean="0">
                <a:latin typeface="Arial" pitchFamily="34" charset="0"/>
                <a:cs typeface="Arial" pitchFamily="34" charset="0"/>
              </a:rPr>
              <a:t>илгээх</a:t>
            </a:r>
            <a:endParaRPr lang="en-US" sz="3200" dirty="0" smtClean="0">
              <a:latin typeface="Arial" pitchFamily="34" charset="0"/>
              <a:cs typeface="Arial" pitchFamily="34" charset="0"/>
            </a:endParaRPr>
          </a:p>
          <a:p>
            <a:endParaRPr lang="en-US" sz="2600" dirty="0">
              <a:latin typeface="Arial" pitchFamily="34" charset="0"/>
              <a:cs typeface="Arial" pitchFamily="34" charset="0"/>
            </a:endParaRPr>
          </a:p>
        </p:txBody>
      </p:sp>
      <p:sp>
        <p:nvSpPr>
          <p:cNvPr id="8" name="Rectangle 7"/>
          <p:cNvSpPr>
            <a:spLocks noChangeArrowheads="1"/>
          </p:cNvSpPr>
          <p:nvPr/>
        </p:nvSpPr>
        <p:spPr bwMode="auto">
          <a:xfrm>
            <a:off x="838200" y="533401"/>
            <a:ext cx="8153400" cy="457200"/>
          </a:xfrm>
          <a:prstGeom prst="rect">
            <a:avLst/>
          </a:prstGeom>
          <a:solidFill>
            <a:srgbClr val="996600"/>
          </a:solidFill>
          <a:ln w="9525">
            <a:noFill/>
            <a:miter lim="800000"/>
            <a:headEnd/>
            <a:tailEnd/>
          </a:ln>
        </p:spPr>
        <p:txBody>
          <a:bodyPr wrap="square">
            <a:spAutoFit/>
          </a:bodyPr>
          <a:lstStyle/>
          <a:p>
            <a:pPr marL="0" indent="0" algn="ctr">
              <a:spcAft>
                <a:spcPts val="1200"/>
              </a:spcAft>
              <a:buNone/>
              <a:defRPr/>
            </a:pPr>
            <a:r>
              <a:rPr lang="mn-MN" sz="2400" b="1" cap="all" dirty="0" smtClean="0">
                <a:solidFill>
                  <a:schemeClr val="bg1"/>
                </a:solidFill>
                <a:latin typeface="Arial" pitchFamily="34" charset="0"/>
                <a:ea typeface="Arial Unicode MS" pitchFamily="34" charset="-128"/>
                <a:cs typeface="Arial" pitchFamily="34" charset="0"/>
              </a:rPr>
              <a:t>Статистикийн мэдээ</a:t>
            </a:r>
          </a:p>
        </p:txBody>
      </p:sp>
    </p:spTree>
    <p:extLst>
      <p:ext uri="{BB962C8B-B14F-4D97-AF65-F5344CB8AC3E}">
        <p14:creationId xmlns:p14="http://schemas.microsoft.com/office/powerpoint/2010/main" xmlns="" val="1035546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9273060" cy="6849374"/>
          </a:xfrm>
          <a:prstGeom prst="rect">
            <a:avLst/>
          </a:prstGeom>
          <a:noFill/>
          <a:ln w="9525">
            <a:noFill/>
            <a:miter lim="800000"/>
            <a:headEnd/>
            <a:tailEnd/>
          </a:ln>
        </p:spPr>
      </p:pic>
      <p:sp>
        <p:nvSpPr>
          <p:cNvPr id="2" name="Content Placeholder 2"/>
          <p:cNvSpPr txBox="1">
            <a:spLocks/>
          </p:cNvSpPr>
          <p:nvPr/>
        </p:nvSpPr>
        <p:spPr>
          <a:xfrm>
            <a:off x="990600" y="1143000"/>
            <a:ext cx="7961312" cy="5105400"/>
          </a:xfrm>
          <a:prstGeom prst="rect">
            <a:avLst/>
          </a:prstGeom>
        </p:spPr>
        <p:txBody>
          <a:bodyPr/>
          <a:lstStyle/>
          <a:p>
            <a:pPr algn="just">
              <a:lnSpc>
                <a:spcPct val="150000"/>
              </a:lnSpc>
              <a:spcBef>
                <a:spcPct val="20000"/>
              </a:spcBef>
              <a:buClr>
                <a:schemeClr val="hlink"/>
              </a:buClr>
              <a:buSzPct val="80000"/>
              <a:defRPr/>
            </a:pPr>
            <a:endParaRPr lang="mn-MN" sz="3000" b="1" kern="0" dirty="0">
              <a:solidFill>
                <a:schemeClr val="accent4">
                  <a:lumMod val="50000"/>
                </a:schemeClr>
              </a:solidFill>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8F716366-A483-4A4C-88E0-8D45D694873E}" type="slidenum">
              <a:rPr lang="en-US" smtClean="0"/>
              <a:pPr eaLnBrk="1" hangingPunct="1">
                <a:defRPr/>
              </a:pPr>
              <a:t>9</a:t>
            </a:fld>
            <a:endParaRPr lang="en-US" dirty="0" smtClean="0"/>
          </a:p>
        </p:txBody>
      </p:sp>
      <p:sp>
        <p:nvSpPr>
          <p:cNvPr id="7" name="TextBox 6"/>
          <p:cNvSpPr txBox="1"/>
          <p:nvPr/>
        </p:nvSpPr>
        <p:spPr>
          <a:xfrm>
            <a:off x="914400" y="990600"/>
            <a:ext cx="7588332" cy="4493538"/>
          </a:xfrm>
          <a:prstGeom prst="rect">
            <a:avLst/>
          </a:prstGeom>
          <a:noFill/>
        </p:spPr>
        <p:txBody>
          <a:bodyPr wrap="square" rtlCol="0">
            <a:spAutoFit/>
          </a:bodyPr>
          <a:lstStyle/>
          <a:p>
            <a:r>
              <a:rPr lang="mn-MN" sz="2600" b="1" dirty="0" smtClean="0">
                <a:latin typeface="Arial" pitchFamily="34" charset="0"/>
                <a:cs typeface="Arial" pitchFamily="34" charset="0"/>
              </a:rPr>
              <a:t>Төрийн болон орон нутгийн түвшинд бодлого боловсруулах, төлөвлөх, дүн шинжилгээ хийхэд шаардлагатай мэдээллийн эх үүсвэр бий болгох.</a:t>
            </a:r>
          </a:p>
          <a:p>
            <a:pPr>
              <a:buFont typeface="Wingdings" pitchFamily="2" charset="2"/>
              <a:buChar char="Ø"/>
            </a:pPr>
            <a:r>
              <a:rPr lang="mn-MN" sz="2600" dirty="0" smtClean="0">
                <a:latin typeface="Arial" pitchFamily="34" charset="0"/>
                <a:cs typeface="Arial" pitchFamily="34" charset="0"/>
              </a:rPr>
              <a:t> </a:t>
            </a:r>
            <a:r>
              <a:rPr lang="en-US" sz="2600" b="1" dirty="0" smtClean="0">
                <a:latin typeface="Arial" pitchFamily="34" charset="0"/>
                <a:cs typeface="Arial" pitchFamily="34" charset="0"/>
                <a:hlinkClick r:id="rId4"/>
              </a:rPr>
              <a:t>www.1212.mn</a:t>
            </a:r>
            <a:r>
              <a:rPr lang="mn-MN" sz="2600" b="1" dirty="0" smtClean="0">
                <a:latin typeface="Arial" pitchFamily="34" charset="0"/>
                <a:cs typeface="Arial" pitchFamily="34" charset="0"/>
              </a:rPr>
              <a:t> </a:t>
            </a:r>
          </a:p>
          <a:p>
            <a:pPr>
              <a:buFont typeface="Wingdings" pitchFamily="2" charset="2"/>
              <a:buChar char="Ø"/>
            </a:pPr>
            <a:r>
              <a:rPr lang="mn-MN" sz="2600" b="1" dirty="0" smtClean="0">
                <a:latin typeface="Arial" pitchFamily="34" charset="0"/>
                <a:cs typeface="Arial" pitchFamily="34" charset="0"/>
              </a:rPr>
              <a:t> </a:t>
            </a:r>
            <a:r>
              <a:rPr lang="en-US" sz="2600" b="1" dirty="0" smtClean="0">
                <a:solidFill>
                  <a:srgbClr val="0070C0"/>
                </a:solidFill>
                <a:latin typeface="Arial" pitchFamily="34" charset="0"/>
                <a:cs typeface="Arial" pitchFamily="34" charset="0"/>
              </a:rPr>
              <a:t>www.govi-altai.nso.mn</a:t>
            </a:r>
            <a:endParaRPr lang="mn-MN" sz="2600" b="1" dirty="0" smtClean="0">
              <a:solidFill>
                <a:srgbClr val="0070C0"/>
              </a:solidFill>
              <a:latin typeface="Arial" pitchFamily="34" charset="0"/>
              <a:cs typeface="Arial" pitchFamily="34" charset="0"/>
            </a:endParaRPr>
          </a:p>
          <a:p>
            <a:pPr>
              <a:buFont typeface="Wingdings" pitchFamily="2" charset="2"/>
              <a:buChar char="Ø"/>
            </a:pPr>
            <a:r>
              <a:rPr lang="mn-MN" sz="2600" dirty="0" smtClean="0">
                <a:latin typeface="Arial" pitchFamily="34" charset="0"/>
                <a:cs typeface="Arial" pitchFamily="34" charset="0"/>
              </a:rPr>
              <a:t>Статистикийн </a:t>
            </a:r>
            <a:r>
              <a:rPr lang="mn-MN" sz="2600" dirty="0" smtClean="0">
                <a:latin typeface="Arial" pitchFamily="34" charset="0"/>
                <a:cs typeface="Arial" pitchFamily="34" charset="0"/>
              </a:rPr>
              <a:t>эмхэтгэл</a:t>
            </a:r>
          </a:p>
          <a:p>
            <a:pPr>
              <a:buFont typeface="Wingdings" pitchFamily="2" charset="2"/>
              <a:buChar char="Ø"/>
            </a:pPr>
            <a:r>
              <a:rPr lang="mn-MN" sz="2600" dirty="0" smtClean="0">
                <a:latin typeface="Arial" pitchFamily="34" charset="0"/>
                <a:cs typeface="Arial" pitchFamily="34" charset="0"/>
              </a:rPr>
              <a:t> Сар бүрийн танилцуулга</a:t>
            </a:r>
          </a:p>
          <a:p>
            <a:pPr>
              <a:buFont typeface="Wingdings" pitchFamily="2" charset="2"/>
              <a:buChar char="Ø"/>
            </a:pPr>
            <a:r>
              <a:rPr lang="mn-MN" sz="2600" dirty="0" smtClean="0">
                <a:latin typeface="Arial" pitchFamily="34" charset="0"/>
                <a:cs typeface="Arial" pitchFamily="34" charset="0"/>
              </a:rPr>
              <a:t>Статистикийн тооллого, судалгааны хэвлэмэл тайлан</a:t>
            </a:r>
          </a:p>
          <a:p>
            <a:pPr>
              <a:buFont typeface="Wingdings" pitchFamily="2" charset="2"/>
              <a:buChar char="Ø"/>
            </a:pPr>
            <a:r>
              <a:rPr lang="mn-MN" sz="2600" dirty="0" smtClean="0">
                <a:latin typeface="Arial" pitchFamily="34" charset="0"/>
                <a:cs typeface="Arial" pitchFamily="34" charset="0"/>
              </a:rPr>
              <a:t> Бусад статистикийн хэвлэмэл бүтээгдэхүүн</a:t>
            </a:r>
            <a:endParaRPr lang="en-US" sz="2600" dirty="0">
              <a:latin typeface="Arial" pitchFamily="34" charset="0"/>
              <a:cs typeface="Arial" pitchFamily="34" charset="0"/>
            </a:endParaRPr>
          </a:p>
        </p:txBody>
      </p:sp>
      <p:sp>
        <p:nvSpPr>
          <p:cNvPr id="8" name="Rectangle 7"/>
          <p:cNvSpPr>
            <a:spLocks noChangeArrowheads="1"/>
          </p:cNvSpPr>
          <p:nvPr/>
        </p:nvSpPr>
        <p:spPr bwMode="auto">
          <a:xfrm>
            <a:off x="838200" y="533401"/>
            <a:ext cx="8153400" cy="457200"/>
          </a:xfrm>
          <a:prstGeom prst="rect">
            <a:avLst/>
          </a:prstGeom>
          <a:solidFill>
            <a:srgbClr val="996600"/>
          </a:solidFill>
          <a:ln w="9525">
            <a:noFill/>
            <a:miter lim="800000"/>
            <a:headEnd/>
            <a:tailEnd/>
          </a:ln>
        </p:spPr>
        <p:txBody>
          <a:bodyPr wrap="square">
            <a:spAutoFit/>
          </a:bodyPr>
          <a:lstStyle/>
          <a:p>
            <a:pPr marL="0" indent="0" algn="ctr">
              <a:spcAft>
                <a:spcPts val="1200"/>
              </a:spcAft>
              <a:buNone/>
              <a:defRPr/>
            </a:pPr>
            <a:r>
              <a:rPr lang="mn-MN" sz="2400" b="1" cap="all" dirty="0" smtClean="0">
                <a:solidFill>
                  <a:schemeClr val="bg1"/>
                </a:solidFill>
                <a:latin typeface="Arial" pitchFamily="34" charset="0"/>
                <a:ea typeface="Arial Unicode MS" pitchFamily="34" charset="-128"/>
                <a:cs typeface="Arial" pitchFamily="34" charset="0"/>
              </a:rPr>
              <a:t>Статистикийн мэдээ</a:t>
            </a:r>
          </a:p>
        </p:txBody>
      </p:sp>
    </p:spTree>
    <p:extLst>
      <p:ext uri="{BB962C8B-B14F-4D97-AF65-F5344CB8AC3E}">
        <p14:creationId xmlns:p14="http://schemas.microsoft.com/office/powerpoint/2010/main" xmlns="" val="1035546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4713</TotalTime>
  <Words>1280</Words>
  <Application>Microsoft Office PowerPoint</Application>
  <PresentationFormat>On-screen Show (4:3)</PresentationFormat>
  <Paragraphs>233</Paragraphs>
  <Slides>30</Slides>
  <Notes>25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statistik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saraa</dc:creator>
  <cp:lastModifiedBy>Togtokhbayar</cp:lastModifiedBy>
  <cp:revision>501</cp:revision>
  <dcterms:created xsi:type="dcterms:W3CDTF">2012-05-01T00:56:57Z</dcterms:created>
  <dcterms:modified xsi:type="dcterms:W3CDTF">2018-03-15T10:57:04Z</dcterms:modified>
</cp:coreProperties>
</file>